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drawings/drawing6.xml" ContentType="application/vnd.openxmlformats-officedocument.drawingml.chartshapes+xml"/>
  <Override PartName="/ppt/charts/chart13.xml" ContentType="application/vnd.openxmlformats-officedocument.drawingml.chart+xml"/>
  <Override PartName="/ppt/drawings/drawing7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8.xml" ContentType="application/vnd.openxmlformats-officedocument.drawingml.chartshapes+xml"/>
  <Override PartName="/ppt/charts/chart16.xml" ContentType="application/vnd.openxmlformats-officedocument.drawingml.chart+xml"/>
  <Override PartName="/ppt/drawings/drawing9.xml" ContentType="application/vnd.openxmlformats-officedocument.drawingml.chartshapes+xml"/>
  <Override PartName="/ppt/charts/chart17.xml" ContentType="application/vnd.openxmlformats-officedocument.drawingml.chart+xml"/>
  <Override PartName="/ppt/drawings/drawing10.xml" ContentType="application/vnd.openxmlformats-officedocument.drawingml.chartshapes+xml"/>
  <Override PartName="/ppt/charts/chart18.xml" ContentType="application/vnd.openxmlformats-officedocument.drawingml.chart+xml"/>
  <Override PartName="/ppt/drawings/drawing11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9.xml" ContentType="application/vnd.openxmlformats-officedocument.drawingml.chart+xml"/>
  <Override PartName="/ppt/notesSlides/notesSlide6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12.xml" ContentType="application/vnd.openxmlformats-officedocument.drawingml.chartshapes+xml"/>
  <Override PartName="/ppt/charts/chart22.xml" ContentType="application/vnd.openxmlformats-officedocument.drawingml.chart+xml"/>
  <Override PartName="/ppt/notesSlides/notesSlide7.xml" ContentType="application/vnd.openxmlformats-officedocument.presentationml.notesSlide+xml"/>
  <Override PartName="/ppt/charts/chart23.xml" ContentType="application/vnd.openxmlformats-officedocument.drawingml.chart+xml"/>
  <Override PartName="/ppt/drawings/drawing1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4.xml" ContentType="application/vnd.openxmlformats-officedocument.drawingml.chart+xml"/>
  <Override PartName="/ppt/drawings/drawing14.xml" ContentType="application/vnd.openxmlformats-officedocument.drawingml.chartshapes+xml"/>
  <Override PartName="/ppt/charts/chart25.xml" ContentType="application/vnd.openxmlformats-officedocument.drawingml.chart+xml"/>
  <Override PartName="/ppt/notesSlides/notesSlide9.xml" ContentType="application/vnd.openxmlformats-officedocument.presentationml.notesSlide+xml"/>
  <Override PartName="/ppt/charts/chart26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omments/comment1.xml" ContentType="application/vnd.openxmlformats-officedocument.presentationml.comment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7.xml" ContentType="application/vnd.openxmlformats-officedocument.drawingml.chart+xml"/>
  <Override PartName="/ppt/notesSlides/notesSlide10.xml" ContentType="application/vnd.openxmlformats-officedocument.presentationml.notesSl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41" r:id="rId1"/>
  </p:sldMasterIdLst>
  <p:notesMasterIdLst>
    <p:notesMasterId r:id="rId84"/>
  </p:notesMasterIdLst>
  <p:handoutMasterIdLst>
    <p:handoutMasterId r:id="rId85"/>
  </p:handoutMasterIdLst>
  <p:sldIdLst>
    <p:sldId id="256" r:id="rId2"/>
    <p:sldId id="374" r:id="rId3"/>
    <p:sldId id="264" r:id="rId4"/>
    <p:sldId id="265" r:id="rId5"/>
    <p:sldId id="375" r:id="rId6"/>
    <p:sldId id="257" r:id="rId7"/>
    <p:sldId id="364" r:id="rId8"/>
    <p:sldId id="258" r:id="rId9"/>
    <p:sldId id="316" r:id="rId10"/>
    <p:sldId id="314" r:id="rId11"/>
    <p:sldId id="315" r:id="rId12"/>
    <p:sldId id="297" r:id="rId13"/>
    <p:sldId id="285" r:id="rId14"/>
    <p:sldId id="291" r:id="rId15"/>
    <p:sldId id="292" r:id="rId16"/>
    <p:sldId id="298" r:id="rId17"/>
    <p:sldId id="313" r:id="rId18"/>
    <p:sldId id="347" r:id="rId19"/>
    <p:sldId id="295" r:id="rId20"/>
    <p:sldId id="367" r:id="rId21"/>
    <p:sldId id="294" r:id="rId22"/>
    <p:sldId id="317" r:id="rId23"/>
    <p:sldId id="289" r:id="rId24"/>
    <p:sldId id="290" r:id="rId25"/>
    <p:sldId id="311" r:id="rId26"/>
    <p:sldId id="303" r:id="rId27"/>
    <p:sldId id="318" r:id="rId28"/>
    <p:sldId id="402" r:id="rId29"/>
    <p:sldId id="319" r:id="rId30"/>
    <p:sldId id="403" r:id="rId31"/>
    <p:sldId id="379" r:id="rId32"/>
    <p:sldId id="404" r:id="rId33"/>
    <p:sldId id="406" r:id="rId34"/>
    <p:sldId id="405" r:id="rId35"/>
    <p:sldId id="409" r:id="rId36"/>
    <p:sldId id="407" r:id="rId37"/>
    <p:sldId id="408" r:id="rId38"/>
    <p:sldId id="410" r:id="rId39"/>
    <p:sldId id="411" r:id="rId40"/>
    <p:sldId id="412" r:id="rId41"/>
    <p:sldId id="413" r:id="rId42"/>
    <p:sldId id="415" r:id="rId43"/>
    <p:sldId id="372" r:id="rId44"/>
    <p:sldId id="414" r:id="rId45"/>
    <p:sldId id="365" r:id="rId46"/>
    <p:sldId id="326" r:id="rId47"/>
    <p:sldId id="327" r:id="rId48"/>
    <p:sldId id="381" r:id="rId49"/>
    <p:sldId id="348" r:id="rId50"/>
    <p:sldId id="308" r:id="rId51"/>
    <p:sldId id="338" r:id="rId52"/>
    <p:sldId id="366" r:id="rId53"/>
    <p:sldId id="330" r:id="rId54"/>
    <p:sldId id="331" r:id="rId55"/>
    <p:sldId id="349" r:id="rId56"/>
    <p:sldId id="328" r:id="rId57"/>
    <p:sldId id="333" r:id="rId58"/>
    <p:sldId id="334" r:id="rId59"/>
    <p:sldId id="350" r:id="rId60"/>
    <p:sldId id="329" r:id="rId61"/>
    <p:sldId id="335" r:id="rId62"/>
    <p:sldId id="346" r:id="rId63"/>
    <p:sldId id="352" r:id="rId64"/>
    <p:sldId id="343" r:id="rId65"/>
    <p:sldId id="382" r:id="rId66"/>
    <p:sldId id="344" r:id="rId67"/>
    <p:sldId id="351" r:id="rId68"/>
    <p:sldId id="353" r:id="rId69"/>
    <p:sldId id="342" r:id="rId70"/>
    <p:sldId id="354" r:id="rId71"/>
    <p:sldId id="355" r:id="rId72"/>
    <p:sldId id="383" r:id="rId73"/>
    <p:sldId id="358" r:id="rId74"/>
    <p:sldId id="384" r:id="rId75"/>
    <p:sldId id="359" r:id="rId76"/>
    <p:sldId id="360" r:id="rId77"/>
    <p:sldId id="340" r:id="rId78"/>
    <p:sldId id="361" r:id="rId79"/>
    <p:sldId id="378" r:id="rId80"/>
    <p:sldId id="337" r:id="rId81"/>
    <p:sldId id="362" r:id="rId82"/>
    <p:sldId id="336" r:id="rId83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релкова Светлана Юрьевна" initials="ССЮ" lastIdx="2" clrIdx="0">
    <p:extLst>
      <p:ext uri="{19B8F6BF-5375-455C-9EA6-DF929625EA0E}">
        <p15:presenceInfo xmlns:p15="http://schemas.microsoft.com/office/powerpoint/2012/main" userId="S-1-5-21-3459247-3763285414-3421907777-12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066"/>
    <a:srgbClr val="FF0909"/>
    <a:srgbClr val="FFABAB"/>
    <a:srgbClr val="0F2712"/>
    <a:srgbClr val="083F50"/>
    <a:srgbClr val="00194C"/>
    <a:srgbClr val="10707A"/>
    <a:srgbClr val="113728"/>
    <a:srgbClr val="7A0000"/>
    <a:srgbClr val="321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7" autoAdjust="0"/>
    <p:restoredTop sz="96023" autoAdjust="0"/>
  </p:normalViewPr>
  <p:slideViewPr>
    <p:cSldViewPr>
      <p:cViewPr varScale="1">
        <p:scale>
          <a:sx n="82" d="100"/>
          <a:sy n="82" d="100"/>
        </p:scale>
        <p:origin x="163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image" Target="../media/image31.jpeg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image" Target="../media/image48.jpeg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201816409837871"/>
          <c:y val="3.8282170020984801E-2"/>
          <c:w val="0.82401199096689992"/>
          <c:h val="0.917813155774354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c:spPr>
          <c:invertIfNegative val="0"/>
          <c:dLbls>
            <c:dLbl>
              <c:idx val="0"/>
              <c:layout>
                <c:manualLayout>
                  <c:x val="5.3858152174510784E-3"/>
                  <c:y val="0.38418593222890296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1 471,68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45F-4C8A-9A8C-A1AE0D33E4AC}"/>
                </c:ext>
              </c:extLst>
            </c:dLbl>
            <c:dLbl>
              <c:idx val="1"/>
              <c:layout>
                <c:manualLayout>
                  <c:x val="1.6619440524210181E-3"/>
                  <c:y val="0.34603746270110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5F-4C8A-9A8C-A1AE0D33E4AC}"/>
                </c:ext>
              </c:extLst>
            </c:dLbl>
            <c:dLbl>
              <c:idx val="2"/>
              <c:layout>
                <c:manualLayout>
                  <c:x val="9.256947247885566E-3"/>
                  <c:y val="0.422054161981247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5F-4C8A-9A8C-A1AE0D33E4AC}"/>
                </c:ext>
              </c:extLst>
            </c:dLbl>
            <c:dLbl>
              <c:idx val="3"/>
              <c:layout>
                <c:manualLayout>
                  <c:x val="3.4924612336803091E-3"/>
                  <c:y val="0.404820301224556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5F-4C8A-9A8C-A1AE0D33E4AC}"/>
                </c:ext>
              </c:extLst>
            </c:dLbl>
            <c:dLbl>
              <c:idx val="4"/>
              <c:layout>
                <c:manualLayout>
                  <c:x val="6.9849224673606235E-3"/>
                  <c:y val="0.37389652821434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5F-4C8A-9A8C-A1AE0D33E4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 sz="2400" b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1">
                  <c:v>2675.66</c:v>
                </c:pt>
                <c:pt idx="2">
                  <c:v>2837.81</c:v>
                </c:pt>
                <c:pt idx="3">
                  <c:v>2839.27</c:v>
                </c:pt>
                <c:pt idx="4">
                  <c:v>2878.64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45F-4C8A-9A8C-A1AE0D33E4A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4343"/>
            </a:solidFill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c:spPr>
          <c:invertIfNegative val="0"/>
          <c:dLbls>
            <c:dLbl>
              <c:idx val="0"/>
              <c:layout>
                <c:manualLayout>
                  <c:x val="1.0477383701040918E-2"/>
                  <c:y val="0.404820301224556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5F-4C8A-9A8C-A1AE0D33E4AC}"/>
                </c:ext>
              </c:extLst>
            </c:dLbl>
            <c:dLbl>
              <c:idx val="1"/>
              <c:layout>
                <c:manualLayout>
                  <c:x val="5.2386918505204702E-3"/>
                  <c:y val="0.421687813775578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45F-4C8A-9A8C-A1AE0D33E4AC}"/>
                </c:ext>
              </c:extLst>
            </c:dLbl>
            <c:dLbl>
              <c:idx val="2"/>
              <c:layout>
                <c:manualLayout>
                  <c:x val="6.9849224673606235E-3"/>
                  <c:y val="0.36827402403067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45F-4C8A-9A8C-A1AE0D33E4AC}"/>
                </c:ext>
              </c:extLst>
            </c:dLbl>
            <c:dLbl>
              <c:idx val="3"/>
              <c:layout>
                <c:manualLayout>
                  <c:x val="1.0477383701040918E-2"/>
                  <c:y val="0.432932822142927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45F-4C8A-9A8C-A1AE0D33E4AC}"/>
                </c:ext>
              </c:extLst>
            </c:dLbl>
            <c:dLbl>
              <c:idx val="4"/>
              <c:layout>
                <c:manualLayout>
                  <c:x val="1.0477383701040918E-2"/>
                  <c:y val="0.366380595137934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45F-4C8A-9A8C-A1AE0D33E4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 sz="24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1">
                  <c:v>2671.89</c:v>
                </c:pt>
                <c:pt idx="2">
                  <c:v>2832.91</c:v>
                </c:pt>
                <c:pt idx="3">
                  <c:v>2834.37</c:v>
                </c:pt>
                <c:pt idx="4">
                  <c:v>2873.62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45F-4C8A-9A8C-A1AE0D33E4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gapDepth val="222"/>
        <c:shape val="box"/>
        <c:axId val="238432640"/>
        <c:axId val="238436560"/>
        <c:axId val="0"/>
      </c:bar3DChart>
      <c:catAx>
        <c:axId val="2384326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38436560"/>
        <c:crosses val="autoZero"/>
        <c:auto val="1"/>
        <c:lblAlgn val="ctr"/>
        <c:lblOffset val="100"/>
        <c:noMultiLvlLbl val="0"/>
      </c:catAx>
      <c:valAx>
        <c:axId val="238436560"/>
        <c:scaling>
          <c:orientation val="minMax"/>
          <c:max val="2650"/>
          <c:min val="15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600"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38432640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128</c:v>
                </c:pt>
                <c:pt idx="1">
                  <c:v>127</c:v>
                </c:pt>
                <c:pt idx="2">
                  <c:v>127</c:v>
                </c:pt>
                <c:pt idx="3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00-40B4-B241-8054EEB1A1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6289864"/>
        <c:axId val="356289472"/>
        <c:axId val="0"/>
      </c:bar3DChart>
      <c:catAx>
        <c:axId val="356289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6289472"/>
        <c:crosses val="autoZero"/>
        <c:auto val="1"/>
        <c:lblAlgn val="ctr"/>
        <c:lblOffset val="100"/>
        <c:noMultiLvlLbl val="0"/>
      </c:catAx>
      <c:valAx>
        <c:axId val="3562894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56289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3513855084309927E-2"/>
                  <c:y val="-0.318632623182022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F9-4E05-95D5-67112E13B2E9}"/>
                </c:ext>
              </c:extLst>
            </c:dLbl>
            <c:dLbl>
              <c:idx val="1"/>
              <c:layout>
                <c:manualLayout>
                  <c:x val="5.3842374118013153E-3"/>
                  <c:y val="-0.292536126521445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F9-4E05-95D5-67112E13B2E9}"/>
                </c:ext>
              </c:extLst>
            </c:dLbl>
            <c:dLbl>
              <c:idx val="2"/>
              <c:layout>
                <c:manualLayout>
                  <c:x val="1.5398283064199188E-2"/>
                  <c:y val="-0.267640033438314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8F9-4E05-95D5-67112E13B2E9}"/>
                </c:ext>
              </c:extLst>
            </c:dLbl>
            <c:dLbl>
              <c:idx val="3"/>
              <c:layout>
                <c:manualLayout>
                  <c:x val="-2.5358910298180766E-3"/>
                  <c:y val="-0.317573295366039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F9-4E05-95D5-67112E13B2E9}"/>
                </c:ext>
              </c:extLst>
            </c:dLbl>
            <c:dLbl>
              <c:idx val="4"/>
              <c:layout>
                <c:manualLayout>
                  <c:x val="1.4839359714417166E-2"/>
                  <c:y val="-0.361997464834977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F9-4E05-95D5-67112E13B2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552479</c:v>
                </c:pt>
                <c:pt idx="1">
                  <c:v>497306</c:v>
                </c:pt>
                <c:pt idx="2">
                  <c:v>527919</c:v>
                </c:pt>
                <c:pt idx="3">
                  <c:v>659249</c:v>
                </c:pt>
                <c:pt idx="4">
                  <c:v>780757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E8F9-4E05-95D5-67112E13B2E9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E8F9-4E05-95D5-67112E13B2E9}"/>
            </c:ext>
          </c:extLst>
        </c:ser>
        <c:ser>
          <c:idx val="2"/>
          <c:order val="2"/>
          <c:spPr>
            <a:solidFill>
              <a:srgbClr val="FF000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E8F9-4E05-95D5-67112E13B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6296920"/>
        <c:axId val="356290256"/>
        <c:axId val="0"/>
      </c:bar3DChart>
      <c:catAx>
        <c:axId val="356296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50" baseline="0"/>
            </a:pPr>
            <a:endParaRPr lang="ru-RU"/>
          </a:p>
        </c:txPr>
        <c:crossAx val="356290256"/>
        <c:crosses val="autoZero"/>
        <c:auto val="1"/>
        <c:lblAlgn val="ctr"/>
        <c:lblOffset val="100"/>
        <c:noMultiLvlLbl val="0"/>
      </c:catAx>
      <c:valAx>
        <c:axId val="35629025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356296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4.5388697425783374E-3"/>
                  <c:y val="-0.2245632787511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AA-4820-8240-F53D0859464D}"/>
                </c:ext>
              </c:extLst>
            </c:dLbl>
            <c:dLbl>
              <c:idx val="1"/>
              <c:layout>
                <c:manualLayout>
                  <c:x val="-2.6921187059006577E-3"/>
                  <c:y val="-0.345454203980444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122 777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AAA-4820-8240-F53D0859464D}"/>
                </c:ext>
              </c:extLst>
            </c:dLbl>
            <c:dLbl>
              <c:idx val="2"/>
              <c:layout>
                <c:manualLayout>
                  <c:x val="2.8483463819831902E-3"/>
                  <c:y val="-0.369431921459175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56615086802811"/>
                      <c:h val="0.139663835079292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AAA-4820-8240-F53D0859464D}"/>
                </c:ext>
              </c:extLst>
            </c:dLbl>
            <c:dLbl>
              <c:idx val="3"/>
              <c:layout>
                <c:manualLayout>
                  <c:x val="8.2325837937845554E-3"/>
                  <c:y val="-0.35225132018712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AA-4820-8240-F53D0859464D}"/>
                </c:ext>
              </c:extLst>
            </c:dLbl>
            <c:dLbl>
              <c:idx val="4"/>
              <c:layout>
                <c:manualLayout>
                  <c:x val="3.4464842837501598E-2"/>
                  <c:y val="-0.37104382768118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AA-4820-8240-F53D085946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56893</c:v>
                </c:pt>
                <c:pt idx="1">
                  <c:v>122777</c:v>
                </c:pt>
                <c:pt idx="2">
                  <c:v>112184</c:v>
                </c:pt>
                <c:pt idx="3">
                  <c:v>120374</c:v>
                </c:pt>
                <c:pt idx="4">
                  <c:v>129040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5-3AAA-4820-8240-F53D0859464D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6-3AAA-4820-8240-F53D0859464D}"/>
            </c:ext>
          </c:extLst>
        </c:ser>
        <c:ser>
          <c:idx val="2"/>
          <c:order val="2"/>
          <c:spPr>
            <a:solidFill>
              <a:srgbClr val="92D050"/>
            </a:solidFill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7-3AAA-4820-8240-F53D08594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6292608"/>
        <c:axId val="356296136"/>
        <c:axId val="0"/>
      </c:bar3DChart>
      <c:catAx>
        <c:axId val="356292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50" baseline="0"/>
            </a:pPr>
            <a:endParaRPr lang="ru-RU"/>
          </a:p>
        </c:txPr>
        <c:crossAx val="356296136"/>
        <c:crosses val="autoZero"/>
        <c:auto val="1"/>
        <c:lblAlgn val="ctr"/>
        <c:lblOffset val="100"/>
        <c:noMultiLvlLbl val="0"/>
      </c:catAx>
      <c:valAx>
        <c:axId val="35629613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356292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5916515153584604E-4"/>
                  <c:y val="-0.219632125019318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A3-4BBE-8DEE-FA04C4D24283}"/>
                </c:ext>
              </c:extLst>
            </c:dLbl>
            <c:dLbl>
              <c:idx val="1"/>
              <c:layout>
                <c:manualLayout>
                  <c:x val="-2.6172299467739687E-3"/>
                  <c:y val="-0.27344102733715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A3-4BBE-8DEE-FA04C4D24283}"/>
                </c:ext>
              </c:extLst>
            </c:dLbl>
            <c:dLbl>
              <c:idx val="2"/>
              <c:layout>
                <c:manualLayout>
                  <c:x val="7.5800883237027387E-3"/>
                  <c:y val="-0.357464678450199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A3-4BBE-8DEE-FA04C4D24283}"/>
                </c:ext>
              </c:extLst>
            </c:dLbl>
            <c:dLbl>
              <c:idx val="3"/>
              <c:layout>
                <c:manualLayout>
                  <c:x val="-1.0208885626380526E-2"/>
                  <c:y val="-0.365014093684745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A3-4BBE-8DEE-FA04C4D24283}"/>
                </c:ext>
              </c:extLst>
            </c:dLbl>
            <c:dLbl>
              <c:idx val="4"/>
              <c:layout>
                <c:manualLayout>
                  <c:x val="4.5274631007130349E-3"/>
                  <c:y val="-0.36223219056074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A3-4BBE-8DEE-FA04C4D242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59225</c:v>
                </c:pt>
                <c:pt idx="1">
                  <c:v>62120</c:v>
                </c:pt>
                <c:pt idx="2">
                  <c:v>70804</c:v>
                </c:pt>
                <c:pt idx="3">
                  <c:v>70804</c:v>
                </c:pt>
                <c:pt idx="4">
                  <c:v>70804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5-07A3-4BBE-8DEE-FA04C4D24283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6-07A3-4BBE-8DEE-FA04C4D24283}"/>
            </c:ext>
          </c:extLst>
        </c:ser>
        <c:ser>
          <c:idx val="2"/>
          <c:order val="2"/>
          <c:spPr>
            <a:solidFill>
              <a:schemeClr val="tx1">
                <a:lumMod val="7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7-07A3-4BBE-8DEE-FA04C4D24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6294960"/>
        <c:axId val="356295352"/>
        <c:axId val="0"/>
      </c:bar3DChart>
      <c:catAx>
        <c:axId val="356294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50" baseline="0"/>
            </a:pPr>
            <a:endParaRPr lang="ru-RU"/>
          </a:p>
        </c:txPr>
        <c:crossAx val="356295352"/>
        <c:crosses val="autoZero"/>
        <c:auto val="1"/>
        <c:lblAlgn val="ctr"/>
        <c:lblOffset val="100"/>
        <c:noMultiLvlLbl val="0"/>
      </c:catAx>
      <c:valAx>
        <c:axId val="35629535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356294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5259896581718023E-2"/>
                  <c:y val="-0.367558173446046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7A-4E83-B25B-EB7C80B78446}"/>
                </c:ext>
              </c:extLst>
            </c:dLbl>
            <c:dLbl>
              <c:idx val="1"/>
              <c:layout>
                <c:manualLayout>
                  <c:x val="-3.5724113797692524E-4"/>
                  <c:y val="-0.36159411807885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7A-4E83-B25B-EB7C80B78446}"/>
                </c:ext>
              </c:extLst>
            </c:dLbl>
            <c:dLbl>
              <c:idx val="2"/>
              <c:layout>
                <c:manualLayout>
                  <c:x val="9.8382246764890232E-4"/>
                  <c:y val="-0.248252465514539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7A-4E83-B25B-EB7C80B78446}"/>
                </c:ext>
              </c:extLst>
            </c:dLbl>
            <c:dLbl>
              <c:idx val="3"/>
              <c:layout>
                <c:manualLayout>
                  <c:x val="8.4921500905525901E-3"/>
                  <c:y val="-0.247769579786252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7A-4E83-B25B-EB7C80B78446}"/>
                </c:ext>
              </c:extLst>
            </c:dLbl>
            <c:dLbl>
              <c:idx val="4"/>
              <c:layout>
                <c:manualLayout>
                  <c:x val="1.0661278192505995E-2"/>
                  <c:y val="-0.248329441546821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7A-4E83-B25B-EB7C80B784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127615</c:v>
                </c:pt>
                <c:pt idx="1">
                  <c:v>127564</c:v>
                </c:pt>
                <c:pt idx="2">
                  <c:v>127402</c:v>
                </c:pt>
                <c:pt idx="3">
                  <c:v>127402</c:v>
                </c:pt>
                <c:pt idx="4">
                  <c:v>127402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5-CD7A-4E83-B25B-EB7C80B78446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6-CD7A-4E83-B25B-EB7C80B78446}"/>
            </c:ext>
          </c:extLst>
        </c:ser>
        <c:ser>
          <c:idx val="2"/>
          <c:order val="2"/>
          <c:spPr>
            <a:solidFill>
              <a:srgbClr val="FFFF0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7-CD7A-4E83-B25B-EB7C80B78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9370624"/>
        <c:axId val="359372584"/>
        <c:axId val="0"/>
      </c:bar3DChart>
      <c:catAx>
        <c:axId val="359370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50" baseline="0"/>
            </a:pPr>
            <a:endParaRPr lang="ru-RU"/>
          </a:p>
        </c:txPr>
        <c:crossAx val="359372584"/>
        <c:crosses val="autoZero"/>
        <c:auto val="1"/>
        <c:lblAlgn val="ctr"/>
        <c:lblOffset val="100"/>
        <c:noMultiLvlLbl val="0"/>
      </c:catAx>
      <c:valAx>
        <c:axId val="35937258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359370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1.5827583693482122E-2"/>
                  <c:y val="-0.27597400007305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F9-4E05-95D5-67112E13B2E9}"/>
                </c:ext>
              </c:extLst>
            </c:dLbl>
            <c:dLbl>
              <c:idx val="1"/>
              <c:layout>
                <c:manualLayout>
                  <c:x val="-2.8222272395150923E-3"/>
                  <c:y val="-0.32986242174179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F9-4E05-95D5-67112E13B2E9}"/>
                </c:ext>
              </c:extLst>
            </c:dLbl>
            <c:dLbl>
              <c:idx val="2"/>
              <c:layout>
                <c:manualLayout>
                  <c:x val="-8.9611270420036828E-3"/>
                  <c:y val="-0.267640033438314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8F9-4E05-95D5-67112E13B2E9}"/>
                </c:ext>
              </c:extLst>
            </c:dLbl>
            <c:dLbl>
              <c:idx val="3"/>
              <c:layout>
                <c:manualLayout>
                  <c:x val="-4.9433421214981402E-4"/>
                  <c:y val="-0.325571787198970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96531727167514"/>
                      <c:h val="0.11696482217106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8F9-4E05-95D5-67112E13B2E9}"/>
                </c:ext>
              </c:extLst>
            </c:dLbl>
            <c:dLbl>
              <c:idx val="4"/>
              <c:layout>
                <c:manualLayout>
                  <c:x val="9.1949052353871887E-3"/>
                  <c:y val="-0.34600048116911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F9-4E05-95D5-67112E13B2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45005</c:v>
                </c:pt>
                <c:pt idx="1">
                  <c:v>64465</c:v>
                </c:pt>
                <c:pt idx="2">
                  <c:v>52323</c:v>
                </c:pt>
                <c:pt idx="3">
                  <c:v>58336</c:v>
                </c:pt>
                <c:pt idx="4">
                  <c:v>60670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E8F9-4E05-95D5-67112E13B2E9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E8F9-4E05-95D5-67112E13B2E9}"/>
            </c:ext>
          </c:extLst>
        </c:ser>
        <c:ser>
          <c:idx val="2"/>
          <c:order val="2"/>
          <c:spPr>
            <a:solidFill>
              <a:srgbClr val="7030A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E8F9-4E05-95D5-67112E13B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9374544"/>
        <c:axId val="359374936"/>
        <c:axId val="0"/>
      </c:bar3DChart>
      <c:catAx>
        <c:axId val="359374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50" baseline="0"/>
            </a:pPr>
            <a:endParaRPr lang="ru-RU"/>
          </a:p>
        </c:txPr>
        <c:crossAx val="359374936"/>
        <c:crosses val="autoZero"/>
        <c:auto val="1"/>
        <c:lblAlgn val="ctr"/>
        <c:lblOffset val="100"/>
        <c:noMultiLvlLbl val="0"/>
      </c:catAx>
      <c:valAx>
        <c:axId val="35937493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359374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D1A175"/>
            </a:solidFill>
          </c:spPr>
          <c:invertIfNegative val="0"/>
          <c:dLbls>
            <c:dLbl>
              <c:idx val="0"/>
              <c:layout>
                <c:manualLayout>
                  <c:x val="1.2615013882429452E-2"/>
                  <c:y val="-0.33345268842930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AA-4820-8240-F53D0859464D}"/>
                </c:ext>
              </c:extLst>
            </c:dLbl>
            <c:dLbl>
              <c:idx val="1"/>
              <c:layout>
                <c:manualLayout>
                  <c:x val="1.6152712235403946E-2"/>
                  <c:y val="-0.21582395436361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AA-4820-8240-F53D0859464D}"/>
                </c:ext>
              </c:extLst>
            </c:dLbl>
            <c:dLbl>
              <c:idx val="2"/>
              <c:layout>
                <c:manualLayout>
                  <c:x val="1.0924702499685213E-2"/>
                  <c:y val="-0.12054225047912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AA-4820-8240-F53D0859464D}"/>
                </c:ext>
              </c:extLst>
            </c:dLbl>
            <c:dLbl>
              <c:idx val="3"/>
              <c:layout>
                <c:manualLayout>
                  <c:x val="1.630893991148653E-2"/>
                  <c:y val="-0.124102080861512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AA-4820-8240-F53D0859464D}"/>
                </c:ext>
              </c:extLst>
            </c:dLbl>
            <c:dLbl>
              <c:idx val="4"/>
              <c:layout>
                <c:manualLayout>
                  <c:x val="1.8312130602097649E-2"/>
                  <c:y val="-0.122153748416877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AA-4820-8240-F53D085946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Лист1!$B$2:$B$6</c:f>
              <c:numCache>
                <c:formatCode>#\ ##0;[Red]#\ ##0</c:formatCode>
                <c:ptCount val="5"/>
                <c:pt idx="0" formatCode="#,##0">
                  <c:v>11055</c:v>
                </c:pt>
                <c:pt idx="1">
                  <c:v>3000</c:v>
                </c:pt>
                <c:pt idx="2" formatCode="#,##0">
                  <c:v>1954</c:v>
                </c:pt>
                <c:pt idx="3" formatCode="#,##0">
                  <c:v>2036</c:v>
                </c:pt>
                <c:pt idx="4" formatCode="#,##0">
                  <c:v>2118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5-3AAA-4820-8240-F53D0859464D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6-3AAA-4820-8240-F53D0859464D}"/>
            </c:ext>
          </c:extLst>
        </c:ser>
        <c:ser>
          <c:idx val="2"/>
          <c:order val="2"/>
          <c:spPr>
            <a:solidFill>
              <a:srgbClr val="D1A175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7-3AAA-4820-8240-F53D08594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9369056"/>
        <c:axId val="359371800"/>
        <c:axId val="0"/>
      </c:bar3DChart>
      <c:catAx>
        <c:axId val="359369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50" baseline="0"/>
            </a:pPr>
            <a:endParaRPr lang="ru-RU"/>
          </a:p>
        </c:txPr>
        <c:crossAx val="359371800"/>
        <c:crosses val="autoZero"/>
        <c:auto val="1"/>
        <c:lblAlgn val="ctr"/>
        <c:lblOffset val="100"/>
        <c:noMultiLvlLbl val="0"/>
      </c:catAx>
      <c:valAx>
        <c:axId val="35937180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3593690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E2C3A6"/>
            </a:solidFill>
          </c:spPr>
          <c:invertIfNegative val="0"/>
          <c:dLbls>
            <c:dLbl>
              <c:idx val="0"/>
              <c:layout>
                <c:manualLayout>
                  <c:x val="1.0071753894423262E-2"/>
                  <c:y val="-0.183717589838178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77211556943521"/>
                      <c:h val="8.49708548393394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7A3-4BBE-8DEE-FA04C4D24283}"/>
                </c:ext>
              </c:extLst>
            </c:dLbl>
            <c:dLbl>
              <c:idx val="1"/>
              <c:layout>
                <c:manualLayout>
                  <c:x val="-2.0693795860770296E-2"/>
                  <c:y val="-0.388623835337714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A3-4BBE-8DEE-FA04C4D24283}"/>
                </c:ext>
              </c:extLst>
            </c:dLbl>
            <c:dLbl>
              <c:idx val="2"/>
              <c:layout>
                <c:manualLayout>
                  <c:x val="-7.4090089615318835E-3"/>
                  <c:y val="-0.14507738860188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A3-4BBE-8DEE-FA04C4D24283}"/>
                </c:ext>
              </c:extLst>
            </c:dLbl>
            <c:dLbl>
              <c:idx val="3"/>
              <c:layout>
                <c:manualLayout>
                  <c:x val="4.6530985406190942E-3"/>
                  <c:y val="-0.14780414733566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A3-4BBE-8DEE-FA04C4D24283}"/>
                </c:ext>
              </c:extLst>
            </c:dLbl>
            <c:dLbl>
              <c:idx val="4"/>
              <c:layout>
                <c:manualLayout>
                  <c:x val="-1.7583809532099863E-3"/>
                  <c:y val="-0.18579593810972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A3-4BBE-8DEE-FA04C4D242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41938</c:v>
                </c:pt>
                <c:pt idx="1">
                  <c:v>199871</c:v>
                </c:pt>
                <c:pt idx="2">
                  <c:v>40672</c:v>
                </c:pt>
                <c:pt idx="3">
                  <c:v>38635</c:v>
                </c:pt>
                <c:pt idx="4">
                  <c:v>38741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5-07A3-4BBE-8DEE-FA04C4D24283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6-07A3-4BBE-8DEE-FA04C4D24283}"/>
            </c:ext>
          </c:extLst>
        </c:ser>
        <c:ser>
          <c:idx val="2"/>
          <c:order val="2"/>
          <c:spPr>
            <a:solidFill>
              <a:srgbClr val="E2C3A6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7-07A3-4BBE-8DEE-FA04C4D24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8433816"/>
        <c:axId val="356296528"/>
        <c:axId val="0"/>
      </c:bar3DChart>
      <c:catAx>
        <c:axId val="238433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50" baseline="0"/>
            </a:pPr>
            <a:endParaRPr lang="ru-RU"/>
          </a:p>
        </c:txPr>
        <c:crossAx val="356296528"/>
        <c:crosses val="autoZero"/>
        <c:auto val="1"/>
        <c:lblAlgn val="ctr"/>
        <c:lblOffset val="100"/>
        <c:noMultiLvlLbl val="0"/>
      </c:catAx>
      <c:valAx>
        <c:axId val="3562965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238433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A1DC8A"/>
            </a:solidFill>
          </c:spPr>
          <c:invertIfNegative val="0"/>
          <c:dLbls>
            <c:dLbl>
              <c:idx val="0"/>
              <c:layout>
                <c:manualLayout>
                  <c:x val="4.4330758008828191E-3"/>
                  <c:y val="-0.331844747605202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7A-4E83-B25B-EB7C80B78446}"/>
                </c:ext>
              </c:extLst>
            </c:dLbl>
            <c:dLbl>
              <c:idx val="1"/>
              <c:layout>
                <c:manualLayout>
                  <c:x val="1.5578957906009818E-2"/>
                  <c:y val="-0.3321397286943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7A-4E83-B25B-EB7C80B78446}"/>
                </c:ext>
              </c:extLst>
            </c:dLbl>
            <c:dLbl>
              <c:idx val="2"/>
              <c:layout>
                <c:manualLayout>
                  <c:x val="5.9839015279887966E-3"/>
                  <c:y val="-0.246267741081845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7A-4E83-B25B-EB7C80B78446}"/>
                </c:ext>
              </c:extLst>
            </c:dLbl>
            <c:dLbl>
              <c:idx val="3"/>
              <c:layout>
                <c:manualLayout>
                  <c:x val="8.1478832042195144E-3"/>
                  <c:y val="-0.24578551112741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7A-4E83-B25B-EB7C80B78446}"/>
                </c:ext>
              </c:extLst>
            </c:dLbl>
            <c:dLbl>
              <c:idx val="4"/>
              <c:layout>
                <c:manualLayout>
                  <c:x val="1.581462668917686E-2"/>
                  <c:y val="-0.244003654345434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7A-4E83-B25B-EB7C80B784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2211</c:v>
                </c:pt>
                <c:pt idx="1">
                  <c:v>4960</c:v>
                </c:pt>
                <c:pt idx="2">
                  <c:v>3168</c:v>
                </c:pt>
                <c:pt idx="3">
                  <c:v>3295</c:v>
                </c:pt>
                <c:pt idx="4">
                  <c:v>3427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5-CD7A-4E83-B25B-EB7C80B78446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6-CD7A-4E83-B25B-EB7C80B78446}"/>
            </c:ext>
          </c:extLst>
        </c:ser>
        <c:ser>
          <c:idx val="2"/>
          <c:order val="2"/>
          <c:spPr>
            <a:solidFill>
              <a:srgbClr val="A1DC8A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</c:v>
                </c:pt>
                <c:pt idx="1">
                  <c:v>2021  (оценка)  </c:v>
                </c:pt>
                <c:pt idx="2">
                  <c:v>2022 (прогноз) </c:v>
                </c:pt>
                <c:pt idx="3">
                  <c:v>2023 (прогноз) </c:v>
                </c:pt>
                <c:pt idx="4">
                  <c:v>2024 (прогноз)   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7-CD7A-4E83-B25B-EB7C80B78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9375720"/>
        <c:axId val="359376112"/>
        <c:axId val="0"/>
      </c:bar3DChart>
      <c:catAx>
        <c:axId val="359375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900000" vert="horz" anchor="ctr" anchorCtr="1"/>
          <a:lstStyle/>
          <a:p>
            <a:pPr>
              <a:defRPr sz="950" baseline="0"/>
            </a:pPr>
            <a:endParaRPr lang="ru-RU"/>
          </a:p>
        </c:txPr>
        <c:crossAx val="359376112"/>
        <c:crosses val="autoZero"/>
        <c:auto val="1"/>
        <c:lblAlgn val="ctr"/>
        <c:lblOffset val="100"/>
        <c:noMultiLvlLbl val="0"/>
      </c:catAx>
      <c:valAx>
        <c:axId val="35937611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359375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3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5947713918156252E-3"/>
          <c:w val="1"/>
          <c:h val="0.909210700605430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50000">
                  <a:srgbClr val="FBADAB"/>
                </a:gs>
                <a:gs pos="100000">
                  <a:srgbClr val="C00000"/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 prstMaterial="metal"/>
          </c:spPr>
          <c:dPt>
            <c:idx val="0"/>
            <c:bubble3D val="0"/>
            <c:explosion val="23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 prstMaterial="metal"/>
            </c:spPr>
            <c:extLst>
              <c:ext xmlns:c16="http://schemas.microsoft.com/office/drawing/2014/chart" uri="{C3380CC4-5D6E-409C-BE32-E72D297353CC}">
                <c16:uniqueId val="{00000001-8531-44C5-9822-8C3D88516C26}"/>
              </c:ext>
            </c:extLst>
          </c:dPt>
          <c:dPt>
            <c:idx val="1"/>
            <c:bubble3D val="0"/>
            <c:explosion val="29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metal"/>
            </c:spPr>
            <c:extLst>
              <c:ext xmlns:c16="http://schemas.microsoft.com/office/drawing/2014/chart" uri="{C3380CC4-5D6E-409C-BE32-E72D297353CC}">
                <c16:uniqueId val="{00000002-8531-44C5-9822-8C3D88516C26}"/>
              </c:ext>
            </c:extLst>
          </c:dPt>
          <c:dPt>
            <c:idx val="2"/>
            <c:bubble3D val="0"/>
            <c:explosion val="14"/>
            <c:spPr>
              <a:gradFill>
                <a:gsLst>
                  <a:gs pos="49000">
                    <a:srgbClr val="1CC4D6"/>
                  </a:gs>
                  <a:gs pos="37000">
                    <a:srgbClr val="41D7E7">
                      <a:alpha val="68627"/>
                    </a:srgbClr>
                  </a:gs>
                  <a:gs pos="0">
                    <a:srgbClr val="169CAA"/>
                  </a:gs>
                  <a:gs pos="65000">
                    <a:srgbClr val="169CAA"/>
                  </a:gs>
                  <a:gs pos="100000">
                    <a:srgbClr val="6EE0EC"/>
                  </a:gs>
                </a:gsLst>
                <a:lin ang="5400000" scaled="0"/>
              </a:gra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metal"/>
            </c:spPr>
            <c:extLst>
              <c:ext xmlns:c16="http://schemas.microsoft.com/office/drawing/2014/chart" uri="{C3380CC4-5D6E-409C-BE32-E72D297353CC}">
                <c16:uniqueId val="{00000004-8531-44C5-9822-8C3D88516C26}"/>
              </c:ext>
            </c:extLst>
          </c:dPt>
          <c:dLbls>
            <c:dLbl>
              <c:idx val="0"/>
              <c:layout>
                <c:manualLayout>
                  <c:x val="-0.13078197311777387"/>
                  <c:y val="0.10301951617796276"/>
                </c:manualLayout>
              </c:layout>
              <c:tx>
                <c:rich>
                  <a:bodyPr anchor="ctr" anchorCtr="0"/>
                  <a:lstStyle/>
                  <a:p>
                    <a:pPr algn="ctr">
                      <a:defRPr lang="en-US" sz="1600" b="1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180,80</a:t>
                    </a:r>
                  </a:p>
                </c:rich>
              </c:tx>
              <c:numFmt formatCode="#,##0.00" sourceLinked="0"/>
              <c:spPr>
                <a:scene3d>
                  <a:camera prst="orthographicFront"/>
                  <a:lightRig rig="threePt" dir="t"/>
                </a:scene3d>
                <a:sp3d prstMaterial="plastic"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531-44C5-9822-8C3D88516C26}"/>
                </c:ext>
              </c:extLst>
            </c:dLbl>
            <c:dLbl>
              <c:idx val="1"/>
              <c:layout>
                <c:manualLayout>
                  <c:x val="-6.0435365889577083E-2"/>
                  <c:y val="-0.17589343780391492"/>
                </c:manualLayout>
              </c:layout>
              <c:tx>
                <c:rich>
                  <a:bodyPr anchor="ctr" anchorCtr="0"/>
                  <a:lstStyle/>
                  <a:p>
                    <a:pPr>
                      <a:defRPr sz="1600" b="1" baseline="0">
                        <a:solidFill>
                          <a:schemeClr val="tx1"/>
                        </a:solidFill>
                        <a:latin typeface="+mj-lt"/>
                      </a:defRPr>
                    </a:pPr>
                    <a:r>
                      <a:rPr lang="en-US" sz="1600" baseline="0" dirty="0">
                        <a:solidFill>
                          <a:srgbClr val="0047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420,66</a:t>
                    </a:r>
                    <a:endParaRPr lang="en-US" sz="2000" baseline="0" dirty="0">
                      <a:solidFill>
                        <a:srgbClr val="0047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#,##0.00" sourceLinked="0"/>
              <c:spPr>
                <a:scene3d>
                  <a:camera prst="orthographicFront"/>
                  <a:lightRig rig="threePt" dir="t"/>
                </a:scene3d>
                <a:sp3d prstMaterial="plastic"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531-44C5-9822-8C3D88516C26}"/>
                </c:ext>
              </c:extLst>
            </c:dLbl>
            <c:dLbl>
              <c:idx val="2"/>
              <c:layout>
                <c:manualLayout>
                  <c:x val="4.1728067100103822E-2"/>
                  <c:y val="0.25702030282822336"/>
                </c:manualLayout>
              </c:layout>
              <c:tx>
                <c:rich>
                  <a:bodyPr anchor="ctr" anchorCtr="0"/>
                  <a:lstStyle/>
                  <a:p>
                    <a:pPr>
                      <a:defRPr sz="1600" b="1" baseline="0">
                        <a:solidFill>
                          <a:schemeClr val="tx1"/>
                        </a:solidFill>
                        <a:latin typeface="+mj-lt"/>
                      </a:defRPr>
                    </a:pPr>
                    <a:r>
                      <a:rPr lang="en-US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2 231,45</a:t>
                    </a:r>
                  </a:p>
                </c:rich>
              </c:tx>
              <c:numFmt formatCode="#,##0.00" sourceLinked="0"/>
              <c:spPr>
                <a:scene3d>
                  <a:camera prst="orthographicFront"/>
                  <a:lightRig rig="threePt" dir="t"/>
                </a:scene3d>
                <a:sp3d prstMaterial="plastic"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531-44C5-9822-8C3D88516C26}"/>
                </c:ext>
              </c:extLst>
            </c:dLbl>
            <c:numFmt formatCode="#,##0.00" sourceLinked="0"/>
            <c:spPr>
              <a:scene3d>
                <a:camera prst="orthographicFront"/>
                <a:lightRig rig="threePt" dir="t"/>
              </a:scene3d>
              <a:sp3d prstMaterial="plastic"/>
            </c:spPr>
            <c:txPr>
              <a:bodyPr anchor="ctr" anchorCtr="0"/>
              <a:lstStyle/>
              <a:p>
                <a:pPr>
                  <a:defRPr sz="1600" b="1" baseline="0">
                    <a:solidFill>
                      <a:srgbClr val="4E1506"/>
                    </a:solidFill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прочие</c:v>
                </c:pt>
                <c:pt idx="1">
                  <c:v>Производственная</c:v>
                </c:pt>
                <c:pt idx="2">
                  <c:v>социальная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180.8</c:v>
                </c:pt>
                <c:pt idx="1">
                  <c:v>420.66</c:v>
                </c:pt>
                <c:pt idx="2">
                  <c:v>2231.4499999999998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31-44C5-9822-8C3D88516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3200" i="0" dirty="0">
                <a:solidFill>
                  <a:srgbClr val="03181B"/>
                </a:solidFill>
              </a:rPr>
              <a:t>Динамика доходов                                       Сысертского городского округа </a:t>
            </a:r>
          </a:p>
        </c:rich>
      </c:tx>
      <c:layout>
        <c:manualLayout>
          <c:xMode val="edge"/>
          <c:yMode val="edge"/>
          <c:x val="0.21055462766590768"/>
          <c:y val="1.8988697579233296E-2"/>
        </c:manualLayout>
      </c:layout>
      <c:overlay val="0"/>
    </c:title>
    <c:autoTitleDeleted val="0"/>
    <c:view3D>
      <c:rotX val="2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243927092282168"/>
          <c:y val="4.6528833460558965E-2"/>
          <c:w val="0.68952555484608291"/>
          <c:h val="0.8357418697813167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доходов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dLbls>
            <c:dLbl>
              <c:idx val="0"/>
              <c:layout>
                <c:manualLayout>
                  <c:x val="-6.8448926974771757E-2"/>
                  <c:y val="5.423223680061242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2800" b="1" i="0" baseline="0">
                      <a:solidFill>
                        <a:srgbClr val="03181B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E16-43F2-97E5-160C64A58097}"/>
                </c:ext>
              </c:extLst>
            </c:dLbl>
            <c:dLbl>
              <c:idx val="1"/>
              <c:layout>
                <c:manualLayout>
                  <c:x val="-6.0918744771516056E-2"/>
                  <c:y val="-4.1629695115188131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2800" b="1" i="0" baseline="0">
                      <a:solidFill>
                        <a:srgbClr val="03181B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16-43F2-97E5-160C64A58097}"/>
                </c:ext>
              </c:extLst>
            </c:dLbl>
            <c:dLbl>
              <c:idx val="2"/>
              <c:layout>
                <c:manualLayout>
                  <c:x val="-3.043266547939091E-2"/>
                  <c:y val="4.3936747112413091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2800" b="1" i="0" baseline="0">
                      <a:solidFill>
                        <a:srgbClr val="03181B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16-43F2-97E5-160C64A58097}"/>
                </c:ext>
              </c:extLst>
            </c:dLbl>
            <c:dLbl>
              <c:idx val="3"/>
              <c:layout>
                <c:manualLayout>
                  <c:x val="-3.6192811044655694E-2"/>
                  <c:y val="-5.1787357034272626E-2"/>
                </c:manualLayout>
              </c:layout>
              <c:tx>
                <c:rich>
                  <a:bodyPr/>
                  <a:lstStyle/>
                  <a:p>
                    <a:pPr>
                      <a:defRPr sz="2800" b="1" i="0" baseline="0">
                        <a:solidFill>
                          <a:srgbClr val="03181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2800" dirty="0">
                        <a:solidFill>
                          <a:srgbClr val="03181B"/>
                        </a:solidFill>
                      </a:rPr>
                      <a:t>2 614,70</a:t>
                    </a:r>
                  </a:p>
                </c:rich>
              </c:tx>
              <c:numFmt formatCode="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E16-43F2-97E5-160C64A58097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0" baseline="0">
                    <a:solidFill>
                      <a:srgbClr val="03181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2734.48</c:v>
                </c:pt>
                <c:pt idx="1">
                  <c:v>2837.81</c:v>
                </c:pt>
                <c:pt idx="2">
                  <c:v>2839.27</c:v>
                </c:pt>
                <c:pt idx="3">
                  <c:v>2878.64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85D-4D34-8606-1DB318342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6663496"/>
        <c:axId val="306664280"/>
        <c:axId val="238571720"/>
      </c:line3DChart>
      <c:catAx>
        <c:axId val="306663496"/>
        <c:scaling>
          <c:orientation val="minMax"/>
        </c:scaling>
        <c:delete val="0"/>
        <c:axPos val="b"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6664280"/>
        <c:crosses val="autoZero"/>
        <c:auto val="1"/>
        <c:lblAlgn val="ctr"/>
        <c:lblOffset val="100"/>
        <c:noMultiLvlLbl val="0"/>
      </c:catAx>
      <c:valAx>
        <c:axId val="306664280"/>
        <c:scaling>
          <c:orientation val="minMax"/>
          <c:max val="3200"/>
          <c:min val="1700"/>
        </c:scaling>
        <c:delete val="0"/>
        <c:axPos val="l"/>
        <c:majorGridlines/>
        <c:minorGridlines>
          <c:spPr>
            <a:ln>
              <a:noFill/>
            </a:ln>
          </c:spPr>
        </c:minorGridlines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2000" b="1" i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6663496"/>
        <c:crosses val="autoZero"/>
        <c:crossBetween val="between"/>
        <c:majorUnit val="500"/>
        <c:minorUnit val="100"/>
      </c:valAx>
      <c:serAx>
        <c:axId val="238571720"/>
        <c:scaling>
          <c:orientation val="minMax"/>
        </c:scaling>
        <c:delete val="1"/>
        <c:axPos val="b"/>
        <c:majorTickMark val="out"/>
        <c:minorTickMark val="none"/>
        <c:tickLblPos val="nextTo"/>
        <c:crossAx val="30666428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35321093445896E-2"/>
          <c:y val="3.7878158468379199E-2"/>
          <c:w val="0.53788059228673224"/>
          <c:h val="0.8961726851968384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sunset" dir="t"/>
            </a:scene3d>
            <a:sp3d prstMaterial="metal">
              <a:bevelT/>
            </a:sp3d>
          </c:spPr>
          <c:explosion val="13"/>
          <c:dPt>
            <c:idx val="0"/>
            <c:bubble3D val="0"/>
            <c:spPr>
              <a:gradFill>
                <a:gsLst>
                  <a:gs pos="0">
                    <a:srgbClr val="AC75D5"/>
                  </a:gs>
                  <a:gs pos="50000">
                    <a:srgbClr val="FBADAB"/>
                  </a:gs>
                  <a:gs pos="100000">
                    <a:srgbClr val="F5CA5D"/>
                  </a:gs>
                </a:gsLst>
                <a:lin ang="5400000" scaled="0"/>
              </a:gradFill>
              <a:scene3d>
                <a:camera prst="orthographicFront"/>
                <a:lightRig rig="sunset" dir="t"/>
              </a:scene3d>
              <a:sp3d prstMaterial="metal">
                <a:bevelT/>
              </a:sp3d>
            </c:spPr>
            <c:extLst>
              <c:ext xmlns:c16="http://schemas.microsoft.com/office/drawing/2014/chart" uri="{C3380CC4-5D6E-409C-BE32-E72D297353CC}">
                <c16:uniqueId val="{00000001-4B77-49D4-92BC-EEDCA750995C}"/>
              </c:ext>
            </c:extLst>
          </c:dPt>
          <c:dPt>
            <c:idx val="1"/>
            <c:bubble3D val="0"/>
            <c:spPr>
              <a:solidFill>
                <a:srgbClr val="BE38CC"/>
              </a:solidFill>
              <a:scene3d>
                <a:camera prst="orthographicFront"/>
                <a:lightRig rig="sunset" dir="t"/>
              </a:scene3d>
              <a:sp3d prstMaterial="metal">
                <a:bevelT/>
              </a:sp3d>
            </c:spPr>
            <c:extLst>
              <c:ext xmlns:c16="http://schemas.microsoft.com/office/drawing/2014/chart" uri="{C3380CC4-5D6E-409C-BE32-E72D297353CC}">
                <c16:uniqueId val="{00000003-4B77-49D4-92BC-EEDCA750995C}"/>
              </c:ext>
            </c:extLst>
          </c:dPt>
          <c:dPt>
            <c:idx val="2"/>
            <c:bubble3D val="0"/>
            <c:spPr>
              <a:solidFill>
                <a:srgbClr val="D1F113"/>
              </a:solidFill>
              <a:scene3d>
                <a:camera prst="orthographicFront"/>
                <a:lightRig rig="sunset" dir="t"/>
              </a:scene3d>
              <a:sp3d prstMaterial="metal">
                <a:bevelT/>
              </a:sp3d>
            </c:spPr>
            <c:extLst>
              <c:ext xmlns:c16="http://schemas.microsoft.com/office/drawing/2014/chart" uri="{C3380CC4-5D6E-409C-BE32-E72D297353CC}">
                <c16:uniqueId val="{00000005-4B77-49D4-92BC-EEDCA750995C}"/>
              </c:ext>
            </c:extLst>
          </c:dPt>
          <c:dPt>
            <c:idx val="3"/>
            <c:bubble3D val="0"/>
            <c:spPr>
              <a:solidFill>
                <a:srgbClr val="FCD0EF"/>
              </a:solidFill>
              <a:scene3d>
                <a:camera prst="orthographicFront"/>
                <a:lightRig rig="sunset" dir="t"/>
              </a:scene3d>
              <a:sp3d prstMaterial="metal">
                <a:bevelT/>
              </a:sp3d>
            </c:spPr>
            <c:extLst>
              <c:ext xmlns:c16="http://schemas.microsoft.com/office/drawing/2014/chart" uri="{C3380CC4-5D6E-409C-BE32-E72D297353CC}">
                <c16:uniqueId val="{00000007-4B77-49D4-92BC-EEDCA750995C}"/>
              </c:ext>
            </c:extLst>
          </c:dPt>
          <c:dPt>
            <c:idx val="4"/>
            <c:bubble3D val="0"/>
            <c:spPr>
              <a:solidFill>
                <a:srgbClr val="FF0558"/>
              </a:solidFill>
              <a:scene3d>
                <a:camera prst="orthographicFront"/>
                <a:lightRig rig="sunset" dir="t"/>
              </a:scene3d>
              <a:sp3d prstMaterial="metal">
                <a:bevelT/>
              </a:sp3d>
            </c:spPr>
            <c:extLst>
              <c:ext xmlns:c16="http://schemas.microsoft.com/office/drawing/2014/chart" uri="{C3380CC4-5D6E-409C-BE32-E72D297353CC}">
                <c16:uniqueId val="{00000009-4B77-49D4-92BC-EEDCA750995C}"/>
              </c:ext>
            </c:extLst>
          </c:dPt>
          <c:dPt>
            <c:idx val="7"/>
            <c:bubble3D val="0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  <a:scene3d>
                <a:camera prst="orthographicFront"/>
                <a:lightRig rig="sunset" dir="t"/>
              </a:scene3d>
              <a:sp3d prstMaterial="metal">
                <a:bevelT/>
              </a:sp3d>
            </c:spPr>
            <c:extLst>
              <c:ext xmlns:c16="http://schemas.microsoft.com/office/drawing/2014/chart" uri="{C3380CC4-5D6E-409C-BE32-E72D297353CC}">
                <c16:uniqueId val="{0000000B-4372-4F47-BB16-8EB9D57BD7E3}"/>
              </c:ext>
            </c:extLst>
          </c:dPt>
          <c:dLbls>
            <c:dLbl>
              <c:idx val="1"/>
              <c:layout>
                <c:manualLayout>
                  <c:x val="7.7337457412306465E-2"/>
                  <c:y val="6.874598834575110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baseline="0">
                      <a:solidFill>
                        <a:srgbClr val="7A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77-49D4-92BC-EEDCA750995C}"/>
                </c:ext>
              </c:extLst>
            </c:dLbl>
            <c:dLbl>
              <c:idx val="2"/>
              <c:layout>
                <c:manualLayout>
                  <c:x val="1.0979498656715748E-2"/>
                  <c:y val="-0.13338534062877566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rgbClr val="7A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4,0%</a:t>
                    </a:r>
                    <a:endParaRPr lang="en-US" dirty="0">
                      <a:solidFill>
                        <a:srgbClr val="7A0000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B77-49D4-92BC-EEDCA750995C}"/>
                </c:ext>
              </c:extLst>
            </c:dLbl>
            <c:dLbl>
              <c:idx val="3"/>
              <c:layout>
                <c:manualLayout>
                  <c:x val="-4.1871849667359786E-3"/>
                  <c:y val="1.407068062827225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77-49D4-92BC-EEDCA750995C}"/>
                </c:ext>
              </c:extLst>
            </c:dLbl>
            <c:dLbl>
              <c:idx val="4"/>
              <c:layout>
                <c:manualLayout>
                  <c:x val="7.5130557409261306E-2"/>
                  <c:y val="-0.102145369764398"/>
                </c:manualLayout>
              </c:layout>
              <c:tx>
                <c:rich>
                  <a:bodyPr/>
                  <a:lstStyle/>
                  <a:p>
                    <a:pPr>
                      <a:defRPr sz="1600" b="1" baseline="0">
                        <a:solidFill>
                          <a:srgbClr val="7A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600" baseline="0" dirty="0">
                        <a:solidFill>
                          <a:srgbClr val="7A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0,9%</a:t>
                    </a:r>
                    <a:endParaRPr lang="en-US" sz="1600" dirty="0">
                      <a:solidFill>
                        <a:srgbClr val="7A0000"/>
                      </a:solidFill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B77-49D4-92BC-EEDCA750995C}"/>
                </c:ext>
              </c:extLst>
            </c:dLbl>
            <c:dLbl>
              <c:idx val="6"/>
              <c:layout>
                <c:manualLayout>
                  <c:x val="-9.9618554956153529E-3"/>
                  <c:y val="1.537840125352396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B77-49D4-92BC-EEDCA750995C}"/>
                </c:ext>
              </c:extLst>
            </c:dLbl>
            <c:dLbl>
              <c:idx val="7"/>
              <c:layout>
                <c:manualLayout>
                  <c:x val="1.4989640623955908E-3"/>
                  <c:y val="-1.49847085179218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372-4F47-BB16-8EB9D57BD7E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B77-49D4-92BC-EEDCA750995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>
                    <a:solidFill>
                      <a:srgbClr val="DFF0D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Физическая культура и спорт</c:v>
                </c:pt>
                <c:pt idx="3">
                  <c:v>Жилищно-коммунальное хозяйство</c:v>
                </c:pt>
                <c:pt idx="4">
                  <c:v>Национальная безопасность и правоохранительная деятельность</c:v>
                </c:pt>
                <c:pt idx="5">
                  <c:v>Культура, кинематография и средства массовой информации</c:v>
                </c:pt>
                <c:pt idx="6">
                  <c:v>Общегосударственные вопросы</c:v>
                </c:pt>
                <c:pt idx="7">
                  <c:v>Национальная экономика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0.43280000000000002</c:v>
                </c:pt>
                <c:pt idx="1">
                  <c:v>1.43E-2</c:v>
                </c:pt>
                <c:pt idx="2">
                  <c:v>4.0300000000000002E-2</c:v>
                </c:pt>
                <c:pt idx="3">
                  <c:v>0.1298</c:v>
                </c:pt>
                <c:pt idx="4">
                  <c:v>8.5000000000000006E-3</c:v>
                </c:pt>
                <c:pt idx="5">
                  <c:v>0.14510000000000001</c:v>
                </c:pt>
                <c:pt idx="6">
                  <c:v>0.1008</c:v>
                </c:pt>
                <c:pt idx="7">
                  <c:v>0.1298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B77-49D4-92BC-EEDCA7509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6876154369592691"/>
          <c:y val="2.7430727444357848E-2"/>
          <c:w val="0.42197919704481468"/>
          <c:h val="0.92743716682067656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1295126807586345E-2"/>
          <c:w val="1"/>
          <c:h val="0.945547716920342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DA8EE2"/>
              </a:solidFill>
            </c:spPr>
            <c:extLst>
              <c:ext xmlns:c16="http://schemas.microsoft.com/office/drawing/2014/chart" uri="{C3380CC4-5D6E-409C-BE32-E72D297353CC}">
                <c16:uniqueId val="{00000001-1F08-403B-90C0-92C8CEF659A8}"/>
              </c:ext>
            </c:extLst>
          </c:dPt>
          <c:dPt>
            <c:idx val="1"/>
            <c:bubble3D val="0"/>
            <c:explosion val="11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F08-403B-90C0-92C8CEF659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F08-403B-90C0-92C8CEF659A8}"/>
              </c:ext>
            </c:extLst>
          </c:dPt>
          <c:dPt>
            <c:idx val="3"/>
            <c:bubble3D val="0"/>
            <c:spPr>
              <a:solidFill>
                <a:srgbClr val="FF7171"/>
              </a:solidFill>
            </c:spPr>
            <c:extLst>
              <c:ext xmlns:c16="http://schemas.microsoft.com/office/drawing/2014/chart" uri="{C3380CC4-5D6E-409C-BE32-E72D297353CC}">
                <c16:uniqueId val="{00000007-1F08-403B-90C0-92C8CEF659A8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1F08-403B-90C0-92C8CEF659A8}"/>
              </c:ext>
            </c:extLst>
          </c:dPt>
          <c:dLbls>
            <c:dLbl>
              <c:idx val="0"/>
              <c:layout>
                <c:manualLayout>
                  <c:x val="0.12471208082329154"/>
                  <c:y val="-0.18518332294201645"/>
                </c:manualLayout>
              </c:layout>
              <c:spPr/>
              <c:txPr>
                <a:bodyPr/>
                <a:lstStyle/>
                <a:p>
                  <a:pPr>
                    <a:defRPr sz="1400" b="1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08-403B-90C0-92C8CEF659A8}"/>
                </c:ext>
              </c:extLst>
            </c:dLbl>
            <c:dLbl>
              <c:idx val="1"/>
              <c:layout>
                <c:manualLayout>
                  <c:x val="-8.3081356140895887E-2"/>
                  <c:y val="4.46994227791074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08-403B-90C0-92C8CEF659A8}"/>
                </c:ext>
              </c:extLst>
            </c:dLbl>
            <c:dLbl>
              <c:idx val="2"/>
              <c:layout>
                <c:manualLayout>
                  <c:x val="-7.3244338739432355E-2"/>
                  <c:y val="0.13980310130528348"/>
                </c:manualLayout>
              </c:layout>
              <c:spPr/>
              <c:txPr>
                <a:bodyPr/>
                <a:lstStyle/>
                <a:p>
                  <a:pPr>
                    <a:defRPr sz="1600" b="1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08-403B-90C0-92C8CEF659A8}"/>
                </c:ext>
              </c:extLst>
            </c:dLbl>
            <c:dLbl>
              <c:idx val="3"/>
              <c:layout>
                <c:manualLayout>
                  <c:x val="9.3653429873680319E-2"/>
                  <c:y val="-0.10741688622513626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912</a:t>
                    </a:r>
                    <a:endParaRPr lang="en-US" baseline="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F08-403B-90C0-92C8CEF659A8}"/>
                </c:ext>
              </c:extLst>
            </c:dLbl>
            <c:dLbl>
              <c:idx val="4"/>
              <c:layout>
                <c:manualLayout>
                  <c:x val="-1.9742852351154222E-2"/>
                  <c:y val="-0.2170848333702060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2F2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908</a:t>
                    </a:r>
                    <a:endParaRPr lang="en-US" dirty="0">
                      <a:solidFill>
                        <a:srgbClr val="2F2203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1F08-403B-90C0-92C8CEF659A8}"/>
                </c:ext>
              </c:extLst>
            </c:dLbl>
            <c:dLbl>
              <c:idx val="5"/>
              <c:layout>
                <c:manualLayout>
                  <c:x val="-0.13295143427092707"/>
                  <c:y val="-7.3610747973693214E-2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919</a:t>
                    </a:r>
                    <a:endParaRPr lang="en-US" baseline="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F08-403B-90C0-92C8CEF659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baseline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901</c:v>
                </c:pt>
                <c:pt idx="1">
                  <c:v>913</c:v>
                </c:pt>
                <c:pt idx="2">
                  <c:v>906</c:v>
                </c:pt>
                <c:pt idx="3">
                  <c:v>912</c:v>
                </c:pt>
                <c:pt idx="4">
                  <c:v>908</c:v>
                </c:pt>
                <c:pt idx="5">
                  <c:v>919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766.52059999999994</c:v>
                </c:pt>
                <c:pt idx="1">
                  <c:v>4.2910000000000004</c:v>
                </c:pt>
                <c:pt idx="2">
                  <c:v>1611.9766999999999</c:v>
                </c:pt>
                <c:pt idx="3">
                  <c:v>4.1130000000000004</c:v>
                </c:pt>
                <c:pt idx="4">
                  <c:v>259.09100000000001</c:v>
                </c:pt>
                <c:pt idx="5">
                  <c:v>24.899000000000001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F08-403B-90C0-92C8CEF65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8984001777580261E-2"/>
          <c:w val="0.62276493413300282"/>
          <c:h val="0.947899492648967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1-F96E-4291-8B93-409F17BAF32F}"/>
              </c:ext>
            </c:extLst>
          </c:dPt>
          <c:dPt>
            <c:idx val="1"/>
            <c:bubble3D val="0"/>
            <c:spPr>
              <a:solidFill>
                <a:srgbClr val="FF6699"/>
              </a:solidFill>
            </c:spPr>
            <c:extLst>
              <c:ext xmlns:c16="http://schemas.microsoft.com/office/drawing/2014/chart" uri="{C3380CC4-5D6E-409C-BE32-E72D297353CC}">
                <c16:uniqueId val="{00000003-F96E-4291-8B93-409F17BAF32F}"/>
              </c:ext>
            </c:extLst>
          </c:dPt>
          <c:dLbls>
            <c:dLbl>
              <c:idx val="0"/>
              <c:layout>
                <c:manualLayout>
                  <c:x val="-0.13923105766025998"/>
                  <c:y val="-9.7016612351713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6E-4291-8B93-409F17BAF32F}"/>
                </c:ext>
              </c:extLst>
            </c:dLbl>
            <c:dLbl>
              <c:idx val="2"/>
              <c:layout>
                <c:manualLayout>
                  <c:x val="4.4348954396688164E-2"/>
                  <c:y val="-2.52564529867052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6E-4291-8B93-409F17BAF32F}"/>
                </c:ext>
              </c:extLst>
            </c:dLbl>
            <c:dLbl>
              <c:idx val="3"/>
              <c:layout>
                <c:manualLayout>
                  <c:x val="8.3327262362470025E-2"/>
                  <c:y val="3.2549716698144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6E-4291-8B93-409F17BAF32F}"/>
                </c:ext>
              </c:extLst>
            </c:dLbl>
            <c:dLbl>
              <c:idx val="5"/>
              <c:layout>
                <c:manualLayout>
                  <c:x val="1.3944212137348719E-3"/>
                  <c:y val="-6.2580430878050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6E-4291-8B93-409F17BAF32F}"/>
                </c:ext>
              </c:extLst>
            </c:dLbl>
            <c:dLbl>
              <c:idx val="6"/>
              <c:layout>
                <c:manualLayout>
                  <c:x val="3.4802770092940492E-2"/>
                  <c:y val="-3.4250268488686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96E-4291-8B93-409F17BAF32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Оплата труда и начисления</c:v>
                </c:pt>
                <c:pt idx="1">
                  <c:v>Коммунальные услуги</c:v>
                </c:pt>
                <c:pt idx="2">
                  <c:v>Оплата работ и услуг</c:v>
                </c:pt>
                <c:pt idx="3">
                  <c:v>Социальное обеспечение</c:v>
                </c:pt>
                <c:pt idx="4">
                  <c:v>Прочие расходы</c:v>
                </c:pt>
                <c:pt idx="5">
                  <c:v>Поступление нефинансовых активов</c:v>
                </c:pt>
                <c:pt idx="6">
                  <c:v>Безвозмездные перечисления организациям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0.6452</c:v>
                </c:pt>
                <c:pt idx="1">
                  <c:v>6.2100000000000002E-2</c:v>
                </c:pt>
                <c:pt idx="2">
                  <c:v>1.8599999999999998E-2</c:v>
                </c:pt>
                <c:pt idx="3">
                  <c:v>0.1711</c:v>
                </c:pt>
                <c:pt idx="4">
                  <c:v>3.44E-2</c:v>
                </c:pt>
                <c:pt idx="5">
                  <c:v>2.8400000000000002E-2</c:v>
                </c:pt>
                <c:pt idx="6">
                  <c:v>4.02E-2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96E-4291-8B93-409F17BAF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653722446139861"/>
          <c:y val="5.8789764100285278E-4"/>
          <c:w val="0.35346277553860239"/>
          <c:h val="0.97108858275006449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074976730405727E-2"/>
          <c:y val="3.4411564722874682E-2"/>
          <c:w val="0.80803142354588631"/>
          <c:h val="0.6027084707154104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olidFill>
              <a:srgbClr val="DA8EE2"/>
            </a:solidFill>
          </c:spPr>
          <c:invertIfNegative val="0"/>
          <c:dLbls>
            <c:dLbl>
              <c:idx val="0"/>
              <c:layout>
                <c:manualLayout>
                  <c:x val="6.8297622578207567E-2"/>
                  <c:y val="5.02066604172231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54-4901-8CC1-E087ED547BA4}"/>
                </c:ext>
              </c:extLst>
            </c:dLbl>
            <c:dLbl>
              <c:idx val="1"/>
              <c:layout>
                <c:manualLayout>
                  <c:x val="7.5871849867920962E-2"/>
                  <c:y val="1.0797598671645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54-4901-8CC1-E087ED547BA4}"/>
                </c:ext>
              </c:extLst>
            </c:dLbl>
            <c:dLbl>
              <c:idx val="2"/>
              <c:layout>
                <c:manualLayout>
                  <c:x val="0.2055904486278384"/>
                  <c:y val="2.0659157631133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54-4901-8CC1-E087ED547BA4}"/>
                </c:ext>
              </c:extLst>
            </c:dLbl>
            <c:dLbl>
              <c:idx val="3"/>
              <c:layout>
                <c:manualLayout>
                  <c:x val="-7.1760965953277925E-2"/>
                  <c:y val="2.49794165673718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54-4901-8CC1-E087ED547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400" baseline="0">
                    <a:solidFill>
                      <a:srgbClr val="0A5066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36.4</c:v>
                </c:pt>
                <c:pt idx="1">
                  <c:v>43.68</c:v>
                </c:pt>
                <c:pt idx="2">
                  <c:v>43.81</c:v>
                </c:pt>
                <c:pt idx="3">
                  <c:v>43.94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54-4901-8CC1-E087ED547BA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7.7714046464993275E-2"/>
                  <c:y val="-7.2440308045378446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>
                        <a:solidFill>
                          <a:srgbClr val="0A5066"/>
                        </a:solidFill>
                      </a:rPr>
                      <a:t>73,0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954-4901-8CC1-E087ED547BA4}"/>
                </c:ext>
              </c:extLst>
            </c:dLbl>
            <c:dLbl>
              <c:idx val="1"/>
              <c:layout>
                <c:manualLayout>
                  <c:x val="7.9335261534177984E-2"/>
                  <c:y val="-7.9934133015589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54-4901-8CC1-E087ED547BA4}"/>
                </c:ext>
              </c:extLst>
            </c:dLbl>
            <c:dLbl>
              <c:idx val="2"/>
              <c:layout>
                <c:manualLayout>
                  <c:x val="7.5085158237704147E-2"/>
                  <c:y val="-8.49300163290643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82,16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954-4901-8CC1-E087ED547BA4}"/>
                </c:ext>
              </c:extLst>
            </c:dLbl>
            <c:dLbl>
              <c:idx val="3"/>
              <c:layout>
                <c:manualLayout>
                  <c:x val="8.9252169225950223E-2"/>
                  <c:y val="-8.9925899642538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954-4901-8CC1-E087ED547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0A5066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73</c:v>
                </c:pt>
                <c:pt idx="1">
                  <c:v>82.16</c:v>
                </c:pt>
                <c:pt idx="2">
                  <c:v>82.16</c:v>
                </c:pt>
                <c:pt idx="3">
                  <c:v>82.16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954-4901-8CC1-E087ED547BA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dLbls>
            <c:dLbl>
              <c:idx val="0"/>
              <c:layout>
                <c:manualLayout>
                  <c:x val="1.3945879291648953E-3"/>
                  <c:y val="-0.22995834534771151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830,32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4954-4901-8CC1-E087ED547BA4}"/>
                </c:ext>
              </c:extLst>
            </c:dLbl>
            <c:dLbl>
              <c:idx val="1"/>
              <c:layout>
                <c:manualLayout>
                  <c:x val="-1.3225114564865228E-3"/>
                  <c:y val="-0.2338285814090987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839,42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4954-4901-8CC1-E087ED547BA4}"/>
                </c:ext>
              </c:extLst>
            </c:dLbl>
            <c:dLbl>
              <c:idx val="2"/>
              <c:layout>
                <c:manualLayout>
                  <c:x val="2.9243766303284943E-4"/>
                  <c:y val="-0.2506611677857576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851,58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40D-483D-8D49-072DDA69BA57}"/>
                </c:ext>
              </c:extLst>
            </c:dLbl>
            <c:dLbl>
              <c:idx val="3"/>
              <c:layout>
                <c:manualLayout>
                  <c:x val="1.2940481360656896E-3"/>
                  <c:y val="-0.2248147491063466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869,70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4954-4901-8CC1-E087ED547BA4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635.67999999999995</c:v>
                </c:pt>
                <c:pt idx="1">
                  <c:v>657.35</c:v>
                </c:pt>
                <c:pt idx="2">
                  <c:v>672.96</c:v>
                </c:pt>
                <c:pt idx="3">
                  <c:v>682.4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954-4901-8CC1-E087ED547BA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Оздоровление детей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35.33</c:v>
                </c:pt>
                <c:pt idx="1">
                  <c:v>37.31</c:v>
                </c:pt>
                <c:pt idx="2">
                  <c:v>38.32</c:v>
                </c:pt>
                <c:pt idx="3">
                  <c:v>39.369999999999997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954-4901-8CC1-E087ED547BA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  Общее образование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830.32</c:v>
                </c:pt>
                <c:pt idx="1">
                  <c:v>839.42</c:v>
                </c:pt>
                <c:pt idx="2">
                  <c:v>851.58</c:v>
                </c:pt>
                <c:pt idx="3">
                  <c:v>869.7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954-4901-8CC1-E087ED547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3752496"/>
        <c:axId val="373752888"/>
        <c:axId val="0"/>
      </c:bar3DChart>
      <c:catAx>
        <c:axId val="37375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solidFill>
                  <a:srgbClr val="083F50"/>
                </a:solidFill>
              </a:defRPr>
            </a:pPr>
            <a:endParaRPr lang="ru-RU"/>
          </a:p>
        </c:txPr>
        <c:crossAx val="373752888"/>
        <c:crosses val="autoZero"/>
        <c:auto val="1"/>
        <c:lblAlgn val="ctr"/>
        <c:lblOffset val="100"/>
        <c:noMultiLvlLbl val="0"/>
      </c:catAx>
      <c:valAx>
        <c:axId val="373752888"/>
        <c:scaling>
          <c:orientation val="minMax"/>
          <c:min val="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A5066"/>
                </a:solidFill>
              </a:defRPr>
            </a:pPr>
            <a:endParaRPr lang="ru-RU"/>
          </a:p>
        </c:txPr>
        <c:crossAx val="373752496"/>
        <c:crosses val="autoZero"/>
        <c:crossBetween val="between"/>
        <c:majorUnit val="300"/>
        <c:minorUnit val="300"/>
      </c:valAx>
    </c:plotArea>
    <c:legend>
      <c:legendPos val="b"/>
      <c:layout>
        <c:manualLayout>
          <c:xMode val="edge"/>
          <c:yMode val="edge"/>
          <c:x val="7.0840967158414411E-2"/>
          <c:y val="0.7207740479360486"/>
          <c:w val="0.58749389814566"/>
          <c:h val="0.27922603800501061"/>
        </c:manualLayout>
      </c:layout>
      <c:overlay val="0"/>
      <c:txPr>
        <a:bodyPr/>
        <a:lstStyle/>
        <a:p>
          <a:pPr>
            <a:defRPr>
              <a:solidFill>
                <a:srgbClr val="0A5066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 i="1">
          <a:solidFill>
            <a:schemeClr val="accent4">
              <a:lumMod val="7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4074976730405727E-2"/>
          <c:y val="3.4411564722874682E-2"/>
          <c:w val="0.80803142354588631"/>
          <c:h val="0.6027084707154104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Другие вопросы в области культуры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7.1008294059850374E-2"/>
                  <c:y val="4.2004047320449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64-47FE-B195-49148C1023B3}"/>
                </c:ext>
              </c:extLst>
            </c:dLbl>
            <c:dLbl>
              <c:idx val="1"/>
              <c:layout>
                <c:manualLayout>
                  <c:x val="7.9631318598452031E-2"/>
                  <c:y val="4.5161494610769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64-47FE-B195-49148C1023B3}"/>
                </c:ext>
              </c:extLst>
            </c:dLbl>
            <c:dLbl>
              <c:idx val="2"/>
              <c:layout>
                <c:manualLayout>
                  <c:x val="0.27026797291713717"/>
                  <c:y val="8.4730816727773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64-47FE-B195-49148C1023B3}"/>
                </c:ext>
              </c:extLst>
            </c:dLbl>
            <c:dLbl>
              <c:idx val="3"/>
              <c:layout>
                <c:manualLayout>
                  <c:x val="-6.8001652743581123E-2"/>
                  <c:y val="2.4554319780535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64-47FE-B195-49148C1023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600" baseline="0">
                    <a:solidFill>
                      <a:srgbClr val="0A5066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8.82</c:v>
                </c:pt>
                <c:pt idx="1">
                  <c:v>9.44</c:v>
                </c:pt>
                <c:pt idx="2">
                  <c:v>9.44</c:v>
                </c:pt>
                <c:pt idx="3">
                  <c:v>9.44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64-47FE-B195-49148C1023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Дополнительное образование в сфере культуры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5002065929476438E-3"/>
                  <c:y val="-1.2061360371762421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rgbClr val="2F2203"/>
                        </a:solidFill>
                      </a:rPr>
                      <a:t>52,11</a:t>
                    </a:r>
                    <a:endParaRPr lang="en-US" baseline="0" dirty="0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464-47FE-B195-49148C1023B3}"/>
                </c:ext>
              </c:extLst>
            </c:dLbl>
            <c:dLbl>
              <c:idx val="1"/>
              <c:layout>
                <c:manualLayout>
                  <c:x val="1.275030988942146E-2"/>
                  <c:y val="3.2956203924308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464-47FE-B195-49148C1023B3}"/>
                </c:ext>
              </c:extLst>
            </c:dLbl>
            <c:dLbl>
              <c:idx val="2"/>
              <c:layout>
                <c:manualLayout>
                  <c:x val="2.833402197649213E-3"/>
                  <c:y val="3.05285792830543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64-47FE-B195-49148C1023B3}"/>
                </c:ext>
              </c:extLst>
            </c:dLbl>
            <c:dLbl>
              <c:idx val="3"/>
              <c:layout>
                <c:manualLayout>
                  <c:x val="4.2501032964738289E-3"/>
                  <c:y val="-9.13324204952930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464-47FE-B195-49148C1023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2F220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52.11</c:v>
                </c:pt>
                <c:pt idx="1">
                  <c:v>63.5</c:v>
                </c:pt>
                <c:pt idx="2">
                  <c:v>58.5</c:v>
                </c:pt>
                <c:pt idx="3">
                  <c:v>63.5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464-47FE-B195-49148C1023B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Организация библиотечного обслуживания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dLbls>
            <c:dLbl>
              <c:idx val="0"/>
              <c:layout>
                <c:manualLayout>
                  <c:x val="-4.3538459753641257E-3"/>
                  <c:y val="-0.1687243264301155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600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161,96</a:t>
                    </a:r>
                  </a:p>
                </c:rich>
              </c:tx>
              <c:numFmt formatCode="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4464-47FE-B195-49148C1023B3}"/>
                </c:ext>
              </c:extLst>
            </c:dLbl>
            <c:dLbl>
              <c:idx val="1"/>
              <c:layout>
                <c:manualLayout>
                  <c:x val="1.5108503686992497E-3"/>
                  <c:y val="-0.194954762702090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191,86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4464-47FE-B195-49148C1023B3}"/>
                </c:ext>
              </c:extLst>
            </c:dLbl>
            <c:dLbl>
              <c:idx val="2"/>
              <c:layout>
                <c:manualLayout>
                  <c:x val="1.6682492073166924E-3"/>
                  <c:y val="-0.2162362990334599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191,86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4464-47FE-B195-49148C1023B3}"/>
                </c:ext>
              </c:extLst>
            </c:dLbl>
            <c:dLbl>
              <c:idx val="3"/>
              <c:layout>
                <c:manualLayout>
                  <c:x val="-1.4167010988246065E-3"/>
                  <c:y val="-0.2175030777098959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191,86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4464-47FE-B195-49148C1023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36.020000000000003</c:v>
                </c:pt>
                <c:pt idx="1">
                  <c:v>40.14</c:v>
                </c:pt>
                <c:pt idx="2">
                  <c:v>40.14</c:v>
                </c:pt>
                <c:pt idx="3">
                  <c:v>40.14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464-47FE-B195-49148C1023B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Деятельность учреждений культуры и искусства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161.96</c:v>
                </c:pt>
                <c:pt idx="1">
                  <c:v>191.86</c:v>
                </c:pt>
                <c:pt idx="2">
                  <c:v>191.86</c:v>
                </c:pt>
                <c:pt idx="3">
                  <c:v>191.86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464-47FE-B195-49148C10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3755632"/>
        <c:axId val="373760336"/>
        <c:axId val="0"/>
      </c:bar3DChart>
      <c:catAx>
        <c:axId val="373755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solidFill>
                  <a:srgbClr val="0A5066"/>
                </a:solidFill>
              </a:defRPr>
            </a:pPr>
            <a:endParaRPr lang="ru-RU"/>
          </a:p>
        </c:txPr>
        <c:crossAx val="373760336"/>
        <c:crosses val="autoZero"/>
        <c:auto val="1"/>
        <c:lblAlgn val="ctr"/>
        <c:lblOffset val="100"/>
        <c:noMultiLvlLbl val="0"/>
      </c:catAx>
      <c:valAx>
        <c:axId val="373760336"/>
        <c:scaling>
          <c:orientation val="minMax"/>
          <c:max val="250"/>
          <c:min val="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A5066"/>
                </a:solidFill>
              </a:defRPr>
            </a:pPr>
            <a:endParaRPr lang="ru-RU"/>
          </a:p>
        </c:txPr>
        <c:crossAx val="373755632"/>
        <c:crosses val="autoZero"/>
        <c:crossBetween val="between"/>
        <c:majorUnit val="50"/>
        <c:minorUnit val="50"/>
      </c:valAx>
    </c:plotArea>
    <c:legend>
      <c:legendPos val="b"/>
      <c:layout>
        <c:manualLayout>
          <c:xMode val="edge"/>
          <c:yMode val="edge"/>
          <c:x val="0"/>
          <c:y val="0.7207740479360486"/>
          <c:w val="0.74191431791754303"/>
          <c:h val="0.27922603800501061"/>
        </c:manualLayout>
      </c:layout>
      <c:overlay val="0"/>
      <c:txPr>
        <a:bodyPr/>
        <a:lstStyle/>
        <a:p>
          <a:pPr>
            <a:defRPr>
              <a:solidFill>
                <a:srgbClr val="0A5066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 i="1">
          <a:solidFill>
            <a:schemeClr val="accent4">
              <a:lumMod val="7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86976145890082"/>
          <c:y val="5.0192284389371164E-2"/>
          <c:w val="0.89288037607601833"/>
          <c:h val="0.8304652603517306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640000"/>
                  </a:gs>
                  <a:gs pos="80000">
                    <a:srgbClr val="F6C7C2"/>
                  </a:gs>
                  <a:gs pos="100000">
                    <a:srgbClr val="FBADAB"/>
                  </a:gs>
                </a:gsLst>
                <a:lin ang="18900000" scaled="1"/>
              </a:gradFill>
            </c:spPr>
            <c:extLst>
              <c:ext xmlns:c16="http://schemas.microsoft.com/office/drawing/2014/chart" uri="{C3380CC4-5D6E-409C-BE32-E72D297353CC}">
                <c16:uniqueId val="{00000001-3785-4721-81C8-2D3BDA3E7D05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bg2">
                      <a:lumMod val="50000"/>
                    </a:schemeClr>
                  </a:gs>
                  <a:gs pos="80000">
                    <a:schemeClr val="bg2">
                      <a:lumMod val="20000"/>
                      <a:lumOff val="80000"/>
                    </a:schemeClr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18900000" scaled="1"/>
              </a:gradFill>
            </c:spPr>
            <c:extLst>
              <c:ext xmlns:c16="http://schemas.microsoft.com/office/drawing/2014/chart" uri="{C3380CC4-5D6E-409C-BE32-E72D297353CC}">
                <c16:uniqueId val="{00000003-3785-4721-81C8-2D3BDA3E7D05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80000">
                    <a:srgbClr val="FFC000"/>
                  </a:gs>
                  <a:gs pos="100000">
                    <a:schemeClr val="accent5">
                      <a:lumMod val="20000"/>
                      <a:lumOff val="80000"/>
                    </a:schemeClr>
                  </a:gs>
                </a:gsLst>
                <a:lin ang="18900000" scaled="1"/>
              </a:gradFill>
            </c:spPr>
            <c:extLst>
              <c:ext xmlns:c16="http://schemas.microsoft.com/office/drawing/2014/chart" uri="{C3380CC4-5D6E-409C-BE32-E72D297353CC}">
                <c16:uniqueId val="{00000005-3785-4721-81C8-2D3BDA3E7D05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80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18900000" scaled="1"/>
              </a:gradFill>
            </c:spPr>
            <c:extLst>
              <c:ext xmlns:c16="http://schemas.microsoft.com/office/drawing/2014/chart" uri="{C3380CC4-5D6E-409C-BE32-E72D297353CC}">
                <c16:uniqueId val="{00000007-3785-4721-81C8-2D3BDA3E7D05}"/>
              </c:ext>
            </c:extLst>
          </c:dPt>
          <c:dLbls>
            <c:dLbl>
              <c:idx val="0"/>
              <c:layout>
                <c:manualLayout>
                  <c:x val="2.0717446814480672E-3"/>
                  <c:y val="-0.394568597525990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87421279819461"/>
                      <c:h val="0.10711335001032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785-4721-81C8-2D3BDA3E7D05}"/>
                </c:ext>
              </c:extLst>
            </c:dLbl>
            <c:dLbl>
              <c:idx val="1"/>
              <c:layout>
                <c:manualLayout>
                  <c:x val="2.0717446814480485E-3"/>
                  <c:y val="-0.23226166433341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785-4721-81C8-2D3BDA3E7D05}"/>
                </c:ext>
              </c:extLst>
            </c:dLbl>
            <c:dLbl>
              <c:idx val="2"/>
              <c:layout>
                <c:manualLayout>
                  <c:x val="6.2152340443440693E-3"/>
                  <c:y val="-0.2075611617285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785-4721-81C8-2D3BDA3E7D05}"/>
                </c:ext>
              </c:extLst>
            </c:dLbl>
            <c:dLbl>
              <c:idx val="3"/>
              <c:layout>
                <c:manualLayout>
                  <c:x val="2.2789191495928382E-2"/>
                  <c:y val="-0.18809813416565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85-4721-81C8-2D3BDA3E7D05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 b="1" i="1">
                    <a:solidFill>
                      <a:srgbClr val="0A5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155.25</c:v>
                </c:pt>
                <c:pt idx="1">
                  <c:v>64.45</c:v>
                </c:pt>
                <c:pt idx="2">
                  <c:v>64.45</c:v>
                </c:pt>
                <c:pt idx="3">
                  <c:v>64.45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85-4721-81C8-2D3BDA3E7D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3757200"/>
        <c:axId val="373757592"/>
        <c:axId val="0"/>
      </c:bar3DChart>
      <c:catAx>
        <c:axId val="373757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1">
                <a:solidFill>
                  <a:srgbClr val="10707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73757592"/>
        <c:crosses val="autoZero"/>
        <c:auto val="1"/>
        <c:lblAlgn val="ctr"/>
        <c:lblOffset val="100"/>
        <c:noMultiLvlLbl val="0"/>
      </c:catAx>
      <c:valAx>
        <c:axId val="373757592"/>
        <c:scaling>
          <c:orientation val="minMax"/>
          <c:max val="2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1">
                <a:solidFill>
                  <a:srgbClr val="10707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73757200"/>
        <c:crosses val="autoZero"/>
        <c:crossBetween val="between"/>
        <c:majorUnit val="30"/>
        <c:minorUnit val="3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solidFill>
          <a:srgbClr val="FFFF00"/>
        </a:solidFill>
      </c:spPr>
    </c:floor>
    <c:sideWall>
      <c:thickness val="0"/>
      <c:spPr>
        <a:noFill/>
        <a:ln>
          <a:noFill/>
        </a:ln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4.565798942965784E-2"/>
          <c:y val="4.5273808870854249E-2"/>
          <c:w val="0.92757252338987561"/>
          <c:h val="0.9387826556408256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51D-4402-87FF-6F6660F1FD87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3-C51D-4402-87FF-6F6660F1FD87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C51D-4402-87FF-6F6660F1FD87}"/>
              </c:ext>
            </c:extLst>
          </c:dPt>
          <c:dPt>
            <c:idx val="3"/>
            <c:invertIfNegative val="0"/>
            <c:bubble3D val="0"/>
            <c:spPr>
              <a:solidFill>
                <a:srgbClr val="FF0558"/>
              </a:solidFill>
            </c:spPr>
            <c:extLst>
              <c:ext xmlns:c16="http://schemas.microsoft.com/office/drawing/2014/chart" uri="{C3380CC4-5D6E-409C-BE32-E72D297353CC}">
                <c16:uniqueId val="{00000007-C51D-4402-87FF-6F6660F1FD87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0.00</c:formatCode>
                <c:ptCount val="4"/>
                <c:pt idx="0">
                  <c:v>170.56</c:v>
                </c:pt>
                <c:pt idx="1">
                  <c:v>200.27</c:v>
                </c:pt>
                <c:pt idx="2">
                  <c:v>206.55</c:v>
                </c:pt>
                <c:pt idx="3">
                  <c:v>211.23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1D-4402-87FF-6F6660F1FD8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C51D-4402-87FF-6F6660F1FD8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A-C51D-4402-87FF-6F6660F1F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373757984"/>
        <c:axId val="373759552"/>
        <c:axId val="377388656"/>
      </c:bar3DChart>
      <c:catAx>
        <c:axId val="373757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3759552"/>
        <c:crosses val="autoZero"/>
        <c:auto val="1"/>
        <c:lblAlgn val="ctr"/>
        <c:lblOffset val="100"/>
        <c:noMultiLvlLbl val="0"/>
      </c:catAx>
      <c:valAx>
        <c:axId val="373759552"/>
        <c:scaling>
          <c:orientation val="minMax"/>
          <c:max val="165"/>
          <c:min val="0"/>
        </c:scaling>
        <c:delete val="1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0" sourceLinked="1"/>
        <c:majorTickMark val="out"/>
        <c:minorTickMark val="none"/>
        <c:tickLblPos val="nextTo"/>
        <c:crossAx val="373757984"/>
        <c:crosses val="autoZero"/>
        <c:crossBetween val="between"/>
        <c:majorUnit val="30"/>
        <c:minorUnit val="30"/>
      </c:valAx>
      <c:serAx>
        <c:axId val="377388656"/>
        <c:scaling>
          <c:orientation val="minMax"/>
        </c:scaling>
        <c:delete val="1"/>
        <c:axPos val="b"/>
        <c:majorTickMark val="out"/>
        <c:minorTickMark val="none"/>
        <c:tickLblPos val="nextTo"/>
        <c:crossAx val="37375955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640000"/>
                  </a:gs>
                  <a:gs pos="80000">
                    <a:srgbClr val="F6C7C2"/>
                  </a:gs>
                  <a:gs pos="100000">
                    <a:srgbClr val="FBADAB"/>
                  </a:gs>
                </a:gsLst>
                <a:path path="circle">
                  <a:fillToRect l="50000" t="130000" r="50000" b="-30000"/>
                </a:path>
              </a:gradFill>
            </c:spPr>
            <c:extLst>
              <c:ext xmlns:c16="http://schemas.microsoft.com/office/drawing/2014/chart" uri="{C3380CC4-5D6E-409C-BE32-E72D297353CC}">
                <c16:uniqueId val="{00000001-011A-488E-B7EB-E686DD28479C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2">
                      <a:lumMod val="75000"/>
                    </a:schemeClr>
                  </a:gs>
                  <a:gs pos="8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130000" r="50000" b="-30000"/>
                </a:path>
              </a:gradFill>
            </c:spPr>
            <c:extLst>
              <c:ext xmlns:c16="http://schemas.microsoft.com/office/drawing/2014/chart" uri="{C3380CC4-5D6E-409C-BE32-E72D297353CC}">
                <c16:uniqueId val="{00000003-011A-488E-B7EB-E686DD28479C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5">
                      <a:lumMod val="50000"/>
                    </a:schemeClr>
                  </a:gs>
                  <a:gs pos="80000">
                    <a:schemeClr val="accent5">
                      <a:lumMod val="20000"/>
                      <a:lumOff val="8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path path="circle">
                  <a:fillToRect l="50000" t="130000" r="50000" b="-30000"/>
                </a:path>
              </a:gradFill>
            </c:spPr>
            <c:extLst>
              <c:ext xmlns:c16="http://schemas.microsoft.com/office/drawing/2014/chart" uri="{C3380CC4-5D6E-409C-BE32-E72D297353CC}">
                <c16:uniqueId val="{00000005-011A-488E-B7EB-E686DD28479C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011A-488E-B7EB-E686DD28479C}"/>
              </c:ext>
            </c:extLst>
          </c:dPt>
          <c:dLbls>
            <c:dLbl>
              <c:idx val="0"/>
              <c:layout>
                <c:manualLayout>
                  <c:x val="-1.0066351632476347E-2"/>
                  <c:y val="-0.34687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1A-488E-B7EB-E686DD28479C}"/>
                </c:ext>
              </c:extLst>
            </c:dLbl>
            <c:dLbl>
              <c:idx val="1"/>
              <c:layout>
                <c:manualLayout>
                  <c:x val="6.7104607520344856E-3"/>
                  <c:y val="-0.41562500000000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1A-488E-B7EB-E686DD28479C}"/>
                </c:ext>
              </c:extLst>
            </c:dLbl>
            <c:dLbl>
              <c:idx val="2"/>
              <c:layout>
                <c:manualLayout>
                  <c:x val="1.3421449907608641E-2"/>
                  <c:y val="-0.41401599409448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1A-488E-B7EB-E686DD28479C}"/>
                </c:ext>
              </c:extLst>
            </c:dLbl>
            <c:dLbl>
              <c:idx val="3"/>
              <c:layout>
                <c:manualLayout>
                  <c:x val="4.3619712199728086E-2"/>
                  <c:y val="-0.331249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1A-488E-B7EB-E686DD2847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48872</c:v>
                </c:pt>
                <c:pt idx="1">
                  <c:v>66566</c:v>
                </c:pt>
                <c:pt idx="2">
                  <c:v>55616</c:v>
                </c:pt>
                <c:pt idx="3">
                  <c:v>49836.6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1A-488E-B7EB-E686DD2847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7413792"/>
        <c:axId val="307415752"/>
        <c:axId val="0"/>
      </c:bar3DChart>
      <c:catAx>
        <c:axId val="307413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7415752"/>
        <c:crosses val="autoZero"/>
        <c:auto val="1"/>
        <c:lblAlgn val="ctr"/>
        <c:lblOffset val="100"/>
        <c:noMultiLvlLbl val="0"/>
      </c:catAx>
      <c:valAx>
        <c:axId val="307415752"/>
        <c:scaling>
          <c:orientation val="minMax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0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7413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0F6FC6">
                      <a:tint val="66000"/>
                      <a:satMod val="160000"/>
                    </a:srgbClr>
                  </a:gs>
                  <a:gs pos="50000">
                    <a:srgbClr val="0F6FC6">
                      <a:lumMod val="40000"/>
                      <a:lumOff val="60000"/>
                    </a:srgb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1-2198-4989-A4EA-AB7291BBC760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DA8EE2"/>
                  </a:gs>
                  <a:gs pos="50000">
                    <a:srgbClr val="F4DEF6"/>
                  </a:gs>
                  <a:gs pos="100000">
                    <a:srgbClr val="D5B8EA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3-2198-4989-A4EA-AB7291BBC760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7CCA62">
                      <a:lumMod val="20000"/>
                      <a:lumOff val="80000"/>
                    </a:srgbClr>
                  </a:gs>
                  <a:gs pos="50000">
                    <a:srgbClr val="7CCA62">
                      <a:lumMod val="60000"/>
                      <a:lumOff val="40000"/>
                    </a:srgbClr>
                  </a:gs>
                  <a:gs pos="100000">
                    <a:schemeClr val="accent4">
                      <a:lumMod val="5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5-2198-4989-A4EA-AB7291BBC760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990033"/>
                  </a:gs>
                  <a:gs pos="50000">
                    <a:srgbClr val="D3557C"/>
                  </a:gs>
                  <a:gs pos="100000">
                    <a:srgbClr val="FFE48F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7-2198-4989-A4EA-AB7291BBC760}"/>
              </c:ext>
            </c:extLst>
          </c:dPt>
          <c:dLbls>
            <c:dLbl>
              <c:idx val="0"/>
              <c:layout>
                <c:manualLayout>
                  <c:x val="-1.4222122679806265E-2"/>
                  <c:y val="-0.233175587893970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98-4989-A4EA-AB7291BBC760}"/>
                </c:ext>
              </c:extLst>
            </c:dLbl>
            <c:dLbl>
              <c:idx val="1"/>
              <c:layout>
                <c:manualLayout>
                  <c:x val="-2.4888714689660963E-2"/>
                  <c:y val="-0.223621351840717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98-4989-A4EA-AB7291BBC760}"/>
                </c:ext>
              </c:extLst>
            </c:dLbl>
            <c:dLbl>
              <c:idx val="2"/>
              <c:layout>
                <c:manualLayout>
                  <c:x val="-1.4222122679806265E-2"/>
                  <c:y val="-0.212794941537384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98-4989-A4EA-AB7291BBC760}"/>
                </c:ext>
              </c:extLst>
            </c:dLbl>
            <c:dLbl>
              <c:idx val="3"/>
              <c:layout>
                <c:manualLayout>
                  <c:x val="-3.1999776029564227E-2"/>
                  <c:y val="-0.22393818773279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98-4989-A4EA-AB7291BBC7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154.30000000000001</c:v>
                </c:pt>
                <c:pt idx="1">
                  <c:v>96</c:v>
                </c:pt>
                <c:pt idx="2">
                  <c:v>86</c:v>
                </c:pt>
                <c:pt idx="3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198-4989-A4EA-AB7291BBC7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2198-4989-A4EA-AB7291BBC76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A-2198-4989-A4EA-AB7291BBC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07416144"/>
        <c:axId val="307404384"/>
        <c:axId val="0"/>
      </c:bar3DChart>
      <c:catAx>
        <c:axId val="30741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7404384"/>
        <c:crosses val="autoZero"/>
        <c:auto val="1"/>
        <c:lblAlgn val="ctr"/>
        <c:lblOffset val="100"/>
        <c:noMultiLvlLbl val="0"/>
      </c:catAx>
      <c:valAx>
        <c:axId val="307404384"/>
        <c:scaling>
          <c:orientation val="minMax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7416144"/>
        <c:crosses val="autoZero"/>
        <c:crossBetween val="between"/>
        <c:majorUnit val="30"/>
        <c:min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3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2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4F1B-432C-AD72-2A464D0F869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4F1B-432C-AD72-2A464D0F8698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4F1B-432C-AD72-2A464D0F8698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7-4F1B-432C-AD72-2A464D0F8698}"/>
              </c:ext>
            </c:extLst>
          </c:dPt>
          <c:dLbls>
            <c:dLbl>
              <c:idx val="0"/>
              <c:layout>
                <c:manualLayout>
                  <c:x val="1.0971274553986013E-2"/>
                  <c:y val="-0.322468451413316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1B-432C-AD72-2A464D0F8698}"/>
                </c:ext>
              </c:extLst>
            </c:dLbl>
            <c:dLbl>
              <c:idx val="1"/>
              <c:layout>
                <c:manualLayout>
                  <c:x val="3.6570915179953379E-3"/>
                  <c:y val="-0.393711481376723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1B-432C-AD72-2A464D0F8698}"/>
                </c:ext>
              </c:extLst>
            </c:dLbl>
            <c:dLbl>
              <c:idx val="2"/>
              <c:layout>
                <c:manualLayout>
                  <c:x val="3.6570915179953379E-3"/>
                  <c:y val="-0.258724687761846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1B-432C-AD72-2A464D0F8698}"/>
                </c:ext>
              </c:extLst>
            </c:dLbl>
            <c:dLbl>
              <c:idx val="3"/>
              <c:layout>
                <c:manualLayout>
                  <c:x val="2.1942549107971894E-2"/>
                  <c:y val="-0.354551166584124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1B-432C-AD72-2A464D0F86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60.91</c:v>
                </c:pt>
                <c:pt idx="1">
                  <c:v>130</c:v>
                </c:pt>
                <c:pt idx="2">
                  <c:v>100</c:v>
                </c:pt>
                <c:pt idx="3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1B-432C-AD72-2A464D0F86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4F1B-432C-AD72-2A464D0F86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A-4F1B-432C-AD72-2A464D0F8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7418104"/>
        <c:axId val="307419280"/>
        <c:axId val="0"/>
      </c:bar3DChart>
      <c:catAx>
        <c:axId val="307418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7419280"/>
        <c:crosses val="autoZero"/>
        <c:auto val="1"/>
        <c:lblAlgn val="ctr"/>
        <c:lblOffset val="100"/>
        <c:noMultiLvlLbl val="0"/>
      </c:catAx>
      <c:valAx>
        <c:axId val="307419280"/>
        <c:scaling>
          <c:orientation val="minMax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7418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612621940232598E-2"/>
                  <c:y val="-2.7354254424961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7-46FD-BA3B-1EC0CEA1E7CA}"/>
                </c:ext>
              </c:extLst>
            </c:dLbl>
            <c:dLbl>
              <c:idx val="1"/>
              <c:layout>
                <c:manualLayout>
                  <c:x val="1.4515770470236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37-46FD-BA3B-1EC0CEA1E7CA}"/>
                </c:ext>
              </c:extLst>
            </c:dLbl>
            <c:dLbl>
              <c:idx val="2"/>
              <c:layout>
                <c:manualLayout>
                  <c:x val="1.3064193423213003E-2"/>
                  <c:y val="5.14082521578816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37-46FD-BA3B-1EC0CEA1E7CA}"/>
                </c:ext>
              </c:extLst>
            </c:dLbl>
            <c:dLbl>
              <c:idx val="3"/>
              <c:layout>
                <c:manualLayout>
                  <c:x val="1.5967296817627173E-2"/>
                  <c:y val="1.7277148590279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37-46FD-BA3B-1EC0CEA1E7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(оценка)  3 229 606</c:v>
                </c:pt>
                <c:pt idx="1">
                  <c:v>2022 (прогноз)  2 837 808</c:v>
                </c:pt>
                <c:pt idx="2">
                  <c:v>2023 (прогноз)  2 839 267</c:v>
                </c:pt>
                <c:pt idx="3">
                  <c:v>2024 (прогноз)  2 878 636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2096443</c:v>
                </c:pt>
                <c:pt idx="1">
                  <c:v>1884419</c:v>
                </c:pt>
                <c:pt idx="2">
                  <c:v>1700315</c:v>
                </c:pt>
                <c:pt idx="3">
                  <c:v>1603446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4F-4340-8F4C-BA6F9AE05C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и неналоговые доходы 22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7418924564284004E-2"/>
                  <c:y val="-5.14082521578816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C37-46FD-BA3B-1EC0CEA1E7CA}"/>
                </c:ext>
              </c:extLst>
            </c:dLbl>
            <c:dLbl>
              <c:idx val="1"/>
              <c:layout>
                <c:manualLayout>
                  <c:x val="1.5967347517260339E-2"/>
                  <c:y val="-1.0281650431576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32-403E-AED3-488C809B19E7}"/>
                </c:ext>
              </c:extLst>
            </c:dLbl>
            <c:dLbl>
              <c:idx val="2"/>
              <c:layout>
                <c:manualLayout>
                  <c:x val="1.451577047023667E-2"/>
                  <c:y val="-2.57041260789408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C37-46FD-BA3B-1EC0CEA1E7CA}"/>
                </c:ext>
              </c:extLst>
            </c:dLbl>
            <c:dLbl>
              <c:idx val="3"/>
              <c:layout>
                <c:manualLayout>
                  <c:x val="1.5967347517260339E-2"/>
                  <c:y val="-4.712368676787406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C37-46FD-BA3B-1EC0CEA1E7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(оценка)  3 229 606</c:v>
                </c:pt>
                <c:pt idx="1">
                  <c:v>2022 (прогноз)  2 837 808</c:v>
                </c:pt>
                <c:pt idx="2">
                  <c:v>2023 (прогноз)  2 839 267</c:v>
                </c:pt>
                <c:pt idx="3">
                  <c:v>2024 (прогноз)  2 878 636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1133163</c:v>
                </c:pt>
                <c:pt idx="1">
                  <c:v>933389</c:v>
                </c:pt>
                <c:pt idx="2">
                  <c:v>1138952</c:v>
                </c:pt>
                <c:pt idx="3">
                  <c:v>1275190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4F-4340-8F4C-BA6F9AE05CC5}"/>
            </c:ext>
          </c:extLst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 (оценка)  3 229 606</c:v>
                </c:pt>
                <c:pt idx="1">
                  <c:v>2022 (прогноз)  2 837 808</c:v>
                </c:pt>
                <c:pt idx="2">
                  <c:v>2023 (прогноз)  2 839 267</c:v>
                </c:pt>
                <c:pt idx="3">
                  <c:v>2024 (прогноз)  2 878 636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4F-4340-8F4C-BA6F9AE05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6658792"/>
        <c:axId val="306661144"/>
        <c:axId val="0"/>
      </c:bar3DChart>
      <c:catAx>
        <c:axId val="306658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6661144"/>
        <c:crosses val="autoZero"/>
        <c:auto val="1"/>
        <c:lblAlgn val="ctr"/>
        <c:lblOffset val="100"/>
        <c:noMultiLvlLbl val="0"/>
      </c:catAx>
      <c:valAx>
        <c:axId val="30666114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306658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038080460701782E-2"/>
          <c:y val="0"/>
          <c:w val="0.90196191953929816"/>
          <c:h val="0.854041313075615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 (с учетом возвратов)</c:v>
                </c:pt>
              </c:strCache>
            </c:strRef>
          </c:tx>
          <c:spPr>
            <a:solidFill>
              <a:srgbClr val="0099CC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4438035197875525E-2"/>
                  <c:y val="6.7486095635863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72660147871181"/>
                      <c:h val="4.88989031390479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319-471A-B665-7EB31DD410A7}"/>
                </c:ext>
              </c:extLst>
            </c:dLbl>
            <c:dLbl>
              <c:idx val="1"/>
              <c:layout>
                <c:manualLayout>
                  <c:x val="6.8605194162193791E-3"/>
                  <c:y val="3.77949765760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37658307464124"/>
                      <c:h val="3.39764483464349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319-471A-B665-7EB31DD410A7}"/>
                </c:ext>
              </c:extLst>
            </c:dLbl>
            <c:dLbl>
              <c:idx val="2"/>
              <c:layout>
                <c:manualLayout>
                  <c:x val="6.8605194162193791E-3"/>
                  <c:y val="6.5783568106607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44521955582505"/>
                      <c:h val="3.63150333811090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319-471A-B665-7EB31DD410A7}"/>
                </c:ext>
              </c:extLst>
            </c:dLbl>
            <c:dLbl>
              <c:idx val="3"/>
              <c:layout>
                <c:manualLayout>
                  <c:x val="9.1711536081198163E-3"/>
                  <c:y val="0.102492691178124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9014959404024"/>
                      <c:h val="3.63150333811090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319-471A-B665-7EB31DD410A7}"/>
                </c:ext>
              </c:extLst>
            </c:dLbl>
            <c:spPr>
              <a:solidFill>
                <a:schemeClr val="accent2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000" b="1" baseline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_-* #\ ##0_р_._-;\-* #\ ##0_р_._-;_-* "-"??_р_._-;_-@_-</c:formatCode>
                <c:ptCount val="4"/>
                <c:pt idx="0">
                  <c:v>1801023</c:v>
                </c:pt>
                <c:pt idx="1">
                  <c:v>1844419</c:v>
                </c:pt>
                <c:pt idx="2">
                  <c:v>1700315</c:v>
                </c:pt>
                <c:pt idx="3">
                  <c:v>1603446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19-471A-B665-7EB31DD410A7}"/>
            </c:ext>
          </c:extLst>
        </c:ser>
        <c:ser>
          <c:idx val="1"/>
          <c:order val="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65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19-471A-B665-7EB31DD410A7}"/>
            </c:ext>
          </c:extLst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-3.2543687900167685E-2"/>
                  <c:y val="9.8581082456458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19-471A-B665-7EB31DD410A7}"/>
                </c:ext>
              </c:extLst>
            </c:dLbl>
            <c:dLbl>
              <c:idx val="1"/>
              <c:layout>
                <c:manualLayout>
                  <c:x val="-1.9516788756484264E-2"/>
                  <c:y val="8.75290025331020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319-471A-B665-7EB31DD410A7}"/>
                </c:ext>
              </c:extLst>
            </c:dLbl>
            <c:dLbl>
              <c:idx val="2"/>
              <c:layout>
                <c:manualLayout>
                  <c:x val="3.3703048869684511E-2"/>
                  <c:y val="1.837258123128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319-471A-B665-7EB31DD410A7}"/>
                </c:ext>
              </c:extLst>
            </c:dLbl>
            <c:dLbl>
              <c:idx val="3"/>
              <c:layout>
                <c:manualLayout>
                  <c:x val="2.5512270870607298E-2"/>
                  <c:y val="2.7248115523600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319-471A-B665-7EB31DD410A7}"/>
                </c:ext>
              </c:extLst>
            </c:dLbl>
            <c:spPr>
              <a:solidFill>
                <a:schemeClr val="accent3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000" b="1" baseline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_-* #\ ##0_р_._-;\-* #\ ##0_р_._-;_-* "-"??_р_._-;_-@_-</c:formatCode>
                <c:ptCount val="4"/>
                <c:pt idx="0">
                  <c:v>95729</c:v>
                </c:pt>
                <c:pt idx="1">
                  <c:v>99288</c:v>
                </c:pt>
                <c:pt idx="2">
                  <c:v>103519</c:v>
                </c:pt>
                <c:pt idx="3">
                  <c:v>106222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319-471A-B665-7EB31DD410A7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3.3731883446421133E-2"/>
                  <c:y val="-1.4833045852450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19-471A-B665-7EB31DD410A7}"/>
                </c:ext>
              </c:extLst>
            </c:dLbl>
            <c:dLbl>
              <c:idx val="1"/>
              <c:layout>
                <c:manualLayout>
                  <c:x val="2.4819537746570794E-2"/>
                  <c:y val="3.3491940023779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319-471A-B665-7EB31DD410A7}"/>
                </c:ext>
              </c:extLst>
            </c:dLbl>
            <c:dLbl>
              <c:idx val="2"/>
              <c:layout>
                <c:manualLayout>
                  <c:x val="3.3323628036773231E-2"/>
                  <c:y val="-6.1060405690085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319-471A-B665-7EB31DD410A7}"/>
                </c:ext>
              </c:extLst>
            </c:dLbl>
            <c:dLbl>
              <c:idx val="3"/>
              <c:layout>
                <c:manualLayout>
                  <c:x val="3.4491780035783008E-2"/>
                  <c:y val="-0.101060959628874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319-471A-B665-7EB31DD410A7}"/>
                </c:ext>
              </c:extLst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900" b="1" baseline="0">
                    <a:solidFill>
                      <a:srgbClr val="002060"/>
                    </a:solidFill>
                    <a:effectLst/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_-* #\ ##0_р_._-;\-* #\ ##0_р_._-;_-* "-"??_р_._-;_-@_-</c:formatCode>
                <c:ptCount val="4"/>
                <c:pt idx="0">
                  <c:v>837733</c:v>
                </c:pt>
                <c:pt idx="1">
                  <c:v>894101</c:v>
                </c:pt>
                <c:pt idx="2">
                  <c:v>1035433</c:v>
                </c:pt>
                <c:pt idx="3">
                  <c:v>1168968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319-471A-B665-7EB31DD410A7}"/>
            </c:ext>
          </c:extLst>
        </c:ser>
        <c:ser>
          <c:idx val="4"/>
          <c:order val="4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319-471A-B665-7EB31DD410A7}"/>
            </c:ext>
          </c:extLst>
        </c:ser>
        <c:ser>
          <c:idx val="5"/>
          <c:order val="5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319-471A-B665-7EB31DD410A7}"/>
            </c:ext>
          </c:extLst>
        </c:ser>
        <c:ser>
          <c:idx val="6"/>
          <c:order val="6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319-471A-B665-7EB31DD410A7}"/>
            </c:ext>
          </c:extLst>
        </c:ser>
        <c:ser>
          <c:idx val="7"/>
          <c:order val="7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E319-471A-B665-7EB31DD41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6659184"/>
        <c:axId val="306661928"/>
        <c:axId val="0"/>
      </c:bar3DChart>
      <c:catAx>
        <c:axId val="30665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6661928"/>
        <c:crosses val="autoZero"/>
        <c:auto val="1"/>
        <c:lblAlgn val="ctr"/>
        <c:lblOffset val="100"/>
        <c:noMultiLvlLbl val="0"/>
      </c:catAx>
      <c:valAx>
        <c:axId val="306661928"/>
        <c:scaling>
          <c:orientation val="minMax"/>
        </c:scaling>
        <c:delete val="1"/>
        <c:axPos val="l"/>
        <c:numFmt formatCode="_-* #\ ##0_р_._-;\-* #\ ##0_р_._-;_-* &quot;-&quot;??_р_._-;_-@_-" sourceLinked="1"/>
        <c:majorTickMark val="out"/>
        <c:minorTickMark val="none"/>
        <c:tickLblPos val="nextTo"/>
        <c:crossAx val="306659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7431781989851967E-2"/>
          <c:w val="1"/>
          <c:h val="0.909210700605430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CCFF"/>
            </a:solidFill>
            <a:scene3d>
              <a:camera prst="orthographicFront"/>
              <a:lightRig rig="threePt" dir="t"/>
            </a:scene3d>
            <a:sp3d prstMaterial="matte">
              <a:bevelB/>
            </a:sp3d>
          </c:spPr>
          <c:explosion val="6"/>
          <c:dPt>
            <c:idx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matte">
                <a:bevelT w="952500" h="952500"/>
                <a:bevelB w="952500" h="952500"/>
              </a:sp3d>
            </c:spPr>
            <c:extLst>
              <c:ext xmlns:c16="http://schemas.microsoft.com/office/drawing/2014/chart" uri="{C3380CC4-5D6E-409C-BE32-E72D297353CC}">
                <c16:uniqueId val="{00000001-7908-42F6-8639-683A5259EC58}"/>
              </c:ext>
            </c:extLst>
          </c:dPt>
          <c:dPt>
            <c:idx val="1"/>
            <c:bubble3D val="0"/>
            <c:spPr>
              <a:solidFill>
                <a:srgbClr val="00CCFF"/>
              </a:solidFill>
              <a:scene3d>
                <a:camera prst="orthographicFront"/>
                <a:lightRig rig="threePt" dir="t"/>
              </a:scene3d>
              <a:sp3d prstMaterial="matte">
                <a:bevelT w="952500" h="952500"/>
                <a:bevelB w="952500" h="952500"/>
              </a:sp3d>
            </c:spPr>
            <c:extLst>
              <c:ext xmlns:c16="http://schemas.microsoft.com/office/drawing/2014/chart" uri="{C3380CC4-5D6E-409C-BE32-E72D297353CC}">
                <c16:uniqueId val="{00000003-7908-42F6-8639-683A5259EC58}"/>
              </c:ext>
            </c:extLst>
          </c:dPt>
          <c:dLbls>
            <c:dLbl>
              <c:idx val="0"/>
              <c:layout>
                <c:manualLayout>
                  <c:x val="-0.12892581018128707"/>
                  <c:y val="-0.11090276382025036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800" b="1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993,39</a:t>
                    </a:r>
                  </a:p>
                </c:rich>
              </c:tx>
              <c:numFmt formatCode="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908-42F6-8639-683A5259EC58}"/>
                </c:ext>
              </c:extLst>
            </c:dLbl>
            <c:dLbl>
              <c:idx val="1"/>
              <c:layout>
                <c:manualLayout>
                  <c:x val="0.15619139922321576"/>
                  <c:y val="2.9058283709535417E-2"/>
                </c:manualLayout>
              </c:layout>
              <c:tx>
                <c:rich>
                  <a:bodyPr/>
                  <a:lstStyle/>
                  <a:p>
                    <a:pPr>
                      <a:defRPr sz="2000" b="1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1 844,42</a:t>
                    </a:r>
                  </a:p>
                </c:rich>
              </c:tx>
              <c:numFmt formatCode="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35919360193327"/>
                      <c:h val="0.1544002460331952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7908-42F6-8639-683A5259EC5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993.39</c:v>
                </c:pt>
                <c:pt idx="1">
                  <c:v>1844.42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08-42F6-8639-683A5259E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  <a:sp3d>
          <a:bevelB w="152400" h="50800" prst="softRound"/>
        </a:sp3d>
      </c:spPr>
    </c:plotArea>
    <c:legend>
      <c:legendPos val="b"/>
      <c:layout>
        <c:manualLayout>
          <c:xMode val="edge"/>
          <c:yMode val="edge"/>
          <c:x val="7.3564926702192014E-3"/>
          <c:y val="0.72356511627032394"/>
          <c:w val="0.90581806278494259"/>
          <c:h val="0.25503143262508593"/>
        </c:manualLayout>
      </c:layout>
      <c:overlay val="1"/>
      <c:spPr>
        <a:noFill/>
        <a:ln>
          <a:noFill/>
        </a:ln>
      </c:spPr>
      <c:txPr>
        <a:bodyPr/>
        <a:lstStyle/>
        <a:p>
          <a:pPr algn="l">
            <a:defRPr sz="2000" b="1" i="0" baseline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-90"/>
      <c:rotY val="8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209972990591477"/>
          <c:y val="0.1455075635652564"/>
          <c:w val="0.7288422880789579"/>
          <c:h val="0.751161920920439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172-4784-8B50-0261577F8CCE}"/>
              </c:ext>
            </c:extLst>
          </c:dPt>
          <c:dPt>
            <c:idx val="1"/>
            <c:invertIfNegative val="0"/>
            <c:bubble3D val="0"/>
            <c:spPr>
              <a:solidFill>
                <a:srgbClr val="92D37B"/>
              </a:solidFill>
            </c:spPr>
            <c:extLst>
              <c:ext xmlns:c16="http://schemas.microsoft.com/office/drawing/2014/chart" uri="{C3380CC4-5D6E-409C-BE32-E72D297353CC}">
                <c16:uniqueId val="{00000002-8172-4784-8B50-0261577F8CCE}"/>
              </c:ext>
            </c:extLst>
          </c:dPt>
          <c:dLbls>
            <c:dLbl>
              <c:idx val="0"/>
              <c:layout>
                <c:manualLayout>
                  <c:x val="4.6383257715279132E-2"/>
                  <c:y val="0.2922296197730235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933,46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172-4784-8B50-0261577F8CCE}"/>
                </c:ext>
              </c:extLst>
            </c:dLbl>
            <c:dLbl>
              <c:idx val="1"/>
              <c:layout>
                <c:manualLayout>
                  <c:x val="3.9507814626413881E-2"/>
                  <c:y val="0.3268645876571548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993,39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172-4784-8B50-0261577F8CCE}"/>
                </c:ext>
              </c:extLst>
            </c:dLbl>
            <c:spPr>
              <a:noFill/>
            </c:spPr>
            <c:txPr>
              <a:bodyPr rot="-540000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933.46</c:v>
                </c:pt>
                <c:pt idx="1">
                  <c:v>993.39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72-4784-8B50-0261577F8CC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</c:numRef>
          </c:val>
          <c:extLst>
            <c:ext xmlns:c16="http://schemas.microsoft.com/office/drawing/2014/chart" uri="{C3380CC4-5D6E-409C-BE32-E72D297353CC}">
              <c16:uniqueId val="{00000004-8172-4784-8B50-0261577F8CC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5-8172-4784-8B50-0261577F8C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6659576"/>
        <c:axId val="306664672"/>
        <c:axId val="0"/>
      </c:bar3DChart>
      <c:catAx>
        <c:axId val="306659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effectLst>
            <a:innerShdw blurRad="63500" dist="50800" dir="8100000">
              <a:prstClr val="black">
                <a:alpha val="50000"/>
              </a:prstClr>
            </a:innerShdw>
          </a:effectLst>
        </c:spPr>
        <c:crossAx val="306664672"/>
        <c:crosses val="autoZero"/>
        <c:auto val="1"/>
        <c:lblAlgn val="ctr"/>
        <c:lblOffset val="100"/>
        <c:noMultiLvlLbl val="0"/>
      </c:catAx>
      <c:valAx>
        <c:axId val="306664672"/>
        <c:scaling>
          <c:orientation val="minMax"/>
          <c:max val="1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6659576"/>
        <c:crosses val="autoZero"/>
        <c:crossBetween val="between"/>
        <c:majorUnit val="200"/>
        <c:minorUnit val="200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70"/>
      <c:depthPercent val="8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544728783902013E-2"/>
          <c:y val="1.0375671545640147E-2"/>
          <c:w val="0.93378867089416251"/>
          <c:h val="0.632905391501830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 w="1206500" h="1257300"/>
              <a:bevelB w="1257300" h="1257300"/>
              <a:contourClr>
                <a:srgbClr val="000000"/>
              </a:contourClr>
            </a:sp3d>
          </c:spPr>
          <c:explosion val="25"/>
          <c:dPt>
            <c:idx val="0"/>
            <c:bubble3D val="0"/>
            <c:explosion val="21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206500" h="1257300"/>
                <a:bevelB w="1257300" h="12573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7A8-4C10-81A7-D67E3497B7A5}"/>
              </c:ext>
            </c:extLst>
          </c:dPt>
          <c:dPt>
            <c:idx val="1"/>
            <c:bubble3D val="0"/>
            <c:spPr>
              <a:solidFill>
                <a:srgbClr val="FF4747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206500" h="1257300"/>
                <a:bevelB w="1257300" h="12573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7A8-4C10-81A7-D67E3497B7A5}"/>
              </c:ext>
            </c:extLst>
          </c:dPt>
          <c:dPt>
            <c:idx val="2"/>
            <c:bubble3D val="0"/>
            <c:spPr>
              <a:solidFill>
                <a:srgbClr val="FFFF66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206500" h="1257300"/>
                <a:bevelB w="1257300" h="12573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7A8-4C10-81A7-D67E3497B7A5}"/>
              </c:ext>
            </c:extLst>
          </c:dPt>
          <c:dPt>
            <c:idx val="3"/>
            <c:bubble3D val="0"/>
            <c:spPr>
              <a:solidFill>
                <a:srgbClr val="973EDA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206500" h="1257300"/>
                <a:bevelB w="1257300" h="12573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7A8-4C10-81A7-D67E3497B7A5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206500" h="1257300"/>
                <a:bevelB w="1257300" h="12573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7A8-4C10-81A7-D67E3497B7A5}"/>
              </c:ext>
            </c:extLst>
          </c:dPt>
          <c:dPt>
            <c:idx val="5"/>
            <c:bubble3D val="0"/>
            <c:spPr>
              <a:solidFill>
                <a:srgbClr val="FF9900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206500" h="1257300"/>
                <a:bevelB w="1257300" h="12573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7A8-4C10-81A7-D67E3497B7A5}"/>
              </c:ext>
            </c:extLst>
          </c:dPt>
          <c:dPt>
            <c:idx val="6"/>
            <c:bubble3D val="0"/>
            <c:spPr>
              <a:solidFill>
                <a:srgbClr val="04617B">
                  <a:lumMod val="40000"/>
                  <a:lumOff val="60000"/>
                </a:srgbClr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206500" h="1257300"/>
                <a:bevelB w="1257300" h="12573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7A8-4C10-81A7-D67E3497B7A5}"/>
              </c:ext>
            </c:extLst>
          </c:dPt>
          <c:dPt>
            <c:idx val="7"/>
            <c:bubble3D val="0"/>
            <c:spPr>
              <a:solidFill>
                <a:srgbClr val="A5C249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206500" h="1257300"/>
                <a:bevelB w="1257300" h="12573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7A8-4C10-81A7-D67E3497B7A5}"/>
              </c:ext>
            </c:extLst>
          </c:dPt>
          <c:dLbls>
            <c:dLbl>
              <c:idx val="0"/>
              <c:layout>
                <c:manualLayout>
                  <c:x val="5.3572178477690184E-2"/>
                  <c:y val="-0.19559536325685764"/>
                </c:manualLayout>
              </c:layout>
              <c:numFmt formatCode="0.0%" sourceLinked="0"/>
              <c:spPr/>
              <c:txPr>
                <a:bodyPr/>
                <a:lstStyle/>
                <a:p>
                  <a:pPr algn="ctr">
                    <a:defRPr lang="ru-RU" sz="1600" b="0" i="0" u="none" strike="noStrike" kern="1200" baseline="0">
                      <a:solidFill>
                        <a:srgbClr val="00194C"/>
                      </a:solidFill>
                      <a:effectLst/>
                      <a:latin typeface="Times New Roman" panose="02020603050405020304" pitchFamily="18" charset="0"/>
                      <a:ea typeface="Arial Cyr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A8-4C10-81A7-D67E3497B7A5}"/>
                </c:ext>
              </c:extLst>
            </c:dLbl>
            <c:dLbl>
              <c:idx val="1"/>
              <c:layout>
                <c:manualLayout>
                  <c:x val="0.12962510936132984"/>
                  <c:y val="-0.16229881540038602"/>
                </c:manualLayout>
              </c:layout>
              <c:numFmt formatCode="0.0%" sourceLinked="0"/>
              <c:spPr/>
              <c:txPr>
                <a:bodyPr/>
                <a:lstStyle/>
                <a:p>
                  <a:pPr algn="ctr">
                    <a:defRPr lang="ru-RU" sz="1600" b="0" i="0" u="none" strike="noStrike" kern="1200" baseline="0">
                      <a:solidFill>
                        <a:srgbClr val="00194C"/>
                      </a:solidFill>
                      <a:effectLst/>
                      <a:latin typeface="Times New Roman" panose="02020603050405020304" pitchFamily="18" charset="0"/>
                      <a:ea typeface="Arial Cyr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A8-4C10-81A7-D67E3497B7A5}"/>
                </c:ext>
              </c:extLst>
            </c:dLbl>
            <c:dLbl>
              <c:idx val="2"/>
              <c:layout>
                <c:manualLayout>
                  <c:x val="0.15851487314085738"/>
                  <c:y val="-3.630500008865288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 algn="ctr">
                    <a:defRPr lang="ru-RU" sz="1600" b="0" i="0" u="none" strike="noStrike" kern="1200" baseline="0">
                      <a:solidFill>
                        <a:srgbClr val="00194C"/>
                      </a:solidFill>
                      <a:effectLst/>
                      <a:latin typeface="Times New Roman" panose="02020603050405020304" pitchFamily="18" charset="0"/>
                      <a:ea typeface="Arial Cyr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A8-4C10-81A7-D67E3497B7A5}"/>
                </c:ext>
              </c:extLst>
            </c:dLbl>
            <c:dLbl>
              <c:idx val="3"/>
              <c:layout>
                <c:manualLayout>
                  <c:x val="0.10290124671916011"/>
                  <c:y val="0.1178265857539403"/>
                </c:manualLayout>
              </c:layout>
              <c:numFmt formatCode="0.0%" sourceLinked="0"/>
              <c:spPr/>
              <c:txPr>
                <a:bodyPr anchorCtr="0"/>
                <a:lstStyle/>
                <a:p>
                  <a:pPr algn="ctr">
                    <a:defRPr lang="ru-RU" sz="1600" b="0" i="0" u="none" strike="noStrike" kern="1200" baseline="0">
                      <a:solidFill>
                        <a:srgbClr val="00194C"/>
                      </a:solidFill>
                      <a:effectLst/>
                      <a:latin typeface="Times New Roman" panose="02020603050405020304" pitchFamily="18" charset="0"/>
                      <a:ea typeface="Arial Cyr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A8-4C10-81A7-D67E3497B7A5}"/>
                </c:ext>
              </c:extLst>
            </c:dLbl>
            <c:dLbl>
              <c:idx val="4"/>
              <c:layout>
                <c:manualLayout>
                  <c:x val="1.0951006124234471E-2"/>
                  <c:y val="0.13295782814867155"/>
                </c:manualLayout>
              </c:layout>
              <c:numFmt formatCode="0.0%" sourceLinked="0"/>
              <c:spPr/>
              <c:txPr>
                <a:bodyPr/>
                <a:lstStyle/>
                <a:p>
                  <a:pPr algn="ctr">
                    <a:defRPr lang="ru-RU" sz="1600" b="0" i="0" u="none" strike="noStrike" kern="1200" baseline="0">
                      <a:solidFill>
                        <a:srgbClr val="00194C"/>
                      </a:solidFill>
                      <a:effectLst/>
                      <a:latin typeface="Times New Roman" panose="02020603050405020304" pitchFamily="18" charset="0"/>
                      <a:ea typeface="Arial Cyr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7A8-4C10-81A7-D67E3497B7A5}"/>
                </c:ext>
              </c:extLst>
            </c:dLbl>
            <c:dLbl>
              <c:idx val="5"/>
              <c:layout>
                <c:manualLayout>
                  <c:x val="-0.17038648293963254"/>
                  <c:y val="6.8332005728946751E-2"/>
                </c:manualLayout>
              </c:layout>
              <c:numFmt formatCode="0.0%" sourceLinked="0"/>
              <c:spPr/>
              <c:txPr>
                <a:bodyPr/>
                <a:lstStyle/>
                <a:p>
                  <a:pPr algn="ctr">
                    <a:defRPr lang="ru-RU" sz="1600" b="0" i="0" u="none" strike="noStrike" kern="1200" baseline="0">
                      <a:solidFill>
                        <a:srgbClr val="00194C"/>
                      </a:solidFill>
                      <a:effectLst/>
                      <a:latin typeface="Times New Roman" panose="02020603050405020304" pitchFamily="18" charset="0"/>
                      <a:ea typeface="Arial Cyr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7A8-4C10-81A7-D67E3497B7A5}"/>
                </c:ext>
              </c:extLst>
            </c:dLbl>
            <c:dLbl>
              <c:idx val="6"/>
              <c:layout>
                <c:manualLayout>
                  <c:x val="-5.7139982502187277E-2"/>
                  <c:y val="-9.4982377775574306E-2"/>
                </c:manualLayout>
              </c:layout>
              <c:numFmt formatCode="0.0%" sourceLinked="0"/>
              <c:spPr/>
              <c:txPr>
                <a:bodyPr/>
                <a:lstStyle/>
                <a:p>
                  <a:pPr algn="ctr">
                    <a:defRPr lang="ru-RU" sz="1600" b="0" i="0" u="none" strike="noStrike" kern="1200" baseline="0">
                      <a:solidFill>
                        <a:srgbClr val="00194C"/>
                      </a:solidFill>
                      <a:effectLst/>
                      <a:latin typeface="Times New Roman" panose="02020603050405020304" pitchFamily="18" charset="0"/>
                      <a:ea typeface="Arial Cyr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7A8-4C10-81A7-D67E3497B7A5}"/>
                </c:ext>
              </c:extLst>
            </c:dLbl>
            <c:dLbl>
              <c:idx val="7"/>
              <c:layout>
                <c:manualLayout>
                  <c:x val="0.1661132983377078"/>
                  <c:y val="0.11225524414677504"/>
                </c:manualLayout>
              </c:layout>
              <c:numFmt formatCode="0.0%" sourceLinked="0"/>
              <c:spPr/>
              <c:txPr>
                <a:bodyPr/>
                <a:lstStyle/>
                <a:p>
                  <a:pPr algn="ctr">
                    <a:defRPr lang="ru-RU" sz="1600" b="0" i="0" u="none" strike="noStrike" kern="1200" baseline="0">
                      <a:solidFill>
                        <a:srgbClr val="00194C"/>
                      </a:solidFill>
                      <a:effectLst/>
                      <a:latin typeface="Times New Roman" panose="02020603050405020304" pitchFamily="18" charset="0"/>
                      <a:ea typeface="Arial Cyr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7A8-4C10-81A7-D67E3497B7A5}"/>
                </c:ext>
              </c:extLst>
            </c:dLbl>
            <c:dLbl>
              <c:idx val="8"/>
              <c:layout>
                <c:manualLayout>
                  <c:x val="7.3811230604121134E-2"/>
                  <c:y val="0.3287811642875022"/>
                </c:manualLayout>
              </c:layout>
              <c:numFmt formatCode="0.0%" sourceLinked="0"/>
              <c:spPr/>
              <c:txPr>
                <a:bodyPr/>
                <a:lstStyle/>
                <a:p>
                  <a:pPr algn="ctr">
                    <a:defRPr lang="ru-RU" sz="1600" b="0" i="0" u="none" strike="noStrike" kern="1200" baseline="0">
                      <a:solidFill>
                        <a:srgbClr val="00194C"/>
                      </a:solidFill>
                      <a:effectLst/>
                      <a:latin typeface="Times New Roman" panose="02020603050405020304" pitchFamily="18" charset="0"/>
                      <a:ea typeface="Arial Cyr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8AE-43AE-B111-29662A15C383}"/>
                </c:ext>
              </c:extLst>
            </c:dLbl>
            <c:dLbl>
              <c:idx val="9"/>
              <c:layout>
                <c:manualLayout>
                  <c:x val="-0.10888486153142447"/>
                  <c:y val="0.16936716991015485"/>
                </c:manualLayout>
              </c:layout>
              <c:numFmt formatCode="0.0%" sourceLinked="0"/>
              <c:spPr/>
              <c:txPr>
                <a:bodyPr/>
                <a:lstStyle/>
                <a:p>
                  <a:pPr algn="ctr">
                    <a:defRPr lang="ru-RU" sz="1600" b="0" i="0" u="none" strike="noStrike" kern="1200" baseline="0">
                      <a:solidFill>
                        <a:srgbClr val="00194C"/>
                      </a:solidFill>
                      <a:effectLst/>
                      <a:latin typeface="Times New Roman" panose="02020603050405020304" pitchFamily="18" charset="0"/>
                      <a:ea typeface="Arial Cyr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8AE-43AE-B111-29662A15C383}"/>
                </c:ext>
              </c:extLst>
            </c:dLbl>
            <c:dLbl>
              <c:idx val="10"/>
              <c:layout>
                <c:manualLayout>
                  <c:x val="-7.3229296950146766E-2"/>
                  <c:y val="-1.0115393497614833E-2"/>
                </c:manualLayout>
              </c:layout>
              <c:numFmt formatCode="0.0%" sourceLinked="0"/>
              <c:spPr/>
              <c:txPr>
                <a:bodyPr/>
                <a:lstStyle/>
                <a:p>
                  <a:pPr algn="ctr">
                    <a:defRPr lang="ru-RU" sz="1600" b="0" i="0" u="none" strike="noStrike" kern="1200" baseline="0">
                      <a:solidFill>
                        <a:srgbClr val="00194C"/>
                      </a:solidFill>
                      <a:effectLst/>
                      <a:latin typeface="Times New Roman" panose="02020603050405020304" pitchFamily="18" charset="0"/>
                      <a:ea typeface="Arial Cyr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8AE-43AE-B111-29662A15C38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aseline="0">
                    <a:solidFill>
                      <a:srgbClr val="00194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>
                  <a:solidFill>
                    <a:srgbClr val="00194C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Налоги на совокупный доход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Арендная плата </c:v>
                </c:pt>
                <c:pt idx="5">
                  <c:v>Доходы от продажи материальных активов </c:v>
                </c:pt>
                <c:pt idx="6">
                  <c:v>Другие доходы </c:v>
                </c:pt>
                <c:pt idx="7">
                  <c:v>Безвозмездные поступления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0.186</c:v>
                </c:pt>
                <c:pt idx="1">
                  <c:v>4.7E-2</c:v>
                </c:pt>
                <c:pt idx="2">
                  <c:v>8.0000000000000002E-3</c:v>
                </c:pt>
                <c:pt idx="3">
                  <c:v>4.4999999999999998E-2</c:v>
                </c:pt>
                <c:pt idx="4">
                  <c:v>1.7999999999999999E-2</c:v>
                </c:pt>
                <c:pt idx="5">
                  <c:v>1.4E-2</c:v>
                </c:pt>
                <c:pt idx="6">
                  <c:v>3.2000000000000001E-2</c:v>
                </c:pt>
                <c:pt idx="7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7A8-4C10-81A7-D67E3497B7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ysClr val="window" lastClr="FFFFFF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Налоги на совокупный доход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Арендная плата </c:v>
                </c:pt>
                <c:pt idx="5">
                  <c:v>Доходы от продажи материальных активов </c:v>
                </c:pt>
                <c:pt idx="6">
                  <c:v>Другие доходы </c:v>
                </c:pt>
                <c:pt idx="7">
                  <c:v>Безвозмездные поступления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6" formatCode="0.0%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71C-4BA7-9C7A-8DE7F38EEF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3175">
      <a:noFill/>
      <a:prstDash val="solid"/>
    </a:ln>
  </c:spPr>
  <c:txPr>
    <a:bodyPr/>
    <a:lstStyle/>
    <a:p>
      <a:pPr>
        <a:defRPr sz="19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497</c:v>
                </c:pt>
                <c:pt idx="1">
                  <c:v>528</c:v>
                </c:pt>
                <c:pt idx="2">
                  <c:v>659</c:v>
                </c:pt>
                <c:pt idx="3">
                  <c:v>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EA-4D0B-9D45-E449F9609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4909696"/>
        <c:axId val="238436168"/>
        <c:axId val="0"/>
      </c:bar3DChart>
      <c:catAx>
        <c:axId val="354909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8436168"/>
        <c:crosses val="autoZero"/>
        <c:auto val="1"/>
        <c:lblAlgn val="ctr"/>
        <c:lblOffset val="100"/>
        <c:noMultiLvlLbl val="0"/>
      </c:catAx>
      <c:valAx>
        <c:axId val="2384361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54909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</c:v>
                </c:pt>
                <c:pt idx="1">
                  <c:v>112</c:v>
                </c:pt>
                <c:pt idx="2">
                  <c:v>120</c:v>
                </c:pt>
                <c:pt idx="3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3-4DAF-A802-2D9CEA7595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6294568"/>
        <c:axId val="356295744"/>
        <c:axId val="0"/>
      </c:bar3DChart>
      <c:catAx>
        <c:axId val="356294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6295744"/>
        <c:crosses val="autoZero"/>
        <c:auto val="1"/>
        <c:lblAlgn val="ctr"/>
        <c:lblOffset val="100"/>
        <c:noMultiLvlLbl val="0"/>
      </c:catAx>
      <c:valAx>
        <c:axId val="35629574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56294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14T15:30:45.195" idx="2">
    <p:pos x="5783" y="67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image" Target="../media/image36.jp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image" Target="../media/image36.jp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80FEB3-46C4-410D-BF43-27CCD29F8064}" type="doc">
      <dgm:prSet loTypeId="urn:microsoft.com/office/officeart/2005/8/layout/process1" loCatId="process" qsTypeId="urn:microsoft.com/office/officeart/2005/8/quickstyle/3d1" qsCatId="3D" csTypeId="urn:microsoft.com/office/officeart/2005/8/colors/colorful4" csCatId="colorful" phldr="1"/>
      <dgm:spPr/>
    </dgm:pt>
    <dgm:pt modelId="{7F02F911-6763-4CD3-9C92-A3F4E6B2C543}">
      <dgm:prSet phldrT="[Текст]" custT="1"/>
      <dgm:spPr>
        <a:noFill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baseline="0" dirty="0">
              <a:solidFill>
                <a:srgbClr val="0C525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 </a:t>
          </a:r>
          <a:endParaRPr lang="en-US" sz="2000" b="1" i="0" baseline="0" dirty="0">
            <a:solidFill>
              <a:srgbClr val="0C525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baseline="0" dirty="0">
              <a:solidFill>
                <a:srgbClr val="0C525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Сысертского городского округа составляется на </a:t>
          </a:r>
          <a:endParaRPr lang="en-US" sz="2000" b="1" i="0" baseline="0" dirty="0">
            <a:solidFill>
              <a:srgbClr val="0C525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baseline="0" dirty="0">
              <a:solidFill>
                <a:srgbClr val="0C525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очередной финансовый 2022 год и плановый период 2023 и  2024 годов </a:t>
          </a:r>
        </a:p>
      </dgm:t>
    </dgm:pt>
    <dgm:pt modelId="{2D8D97C0-D435-43F5-BBB9-2005C1C79A73}" type="parTrans" cxnId="{A6DDD44F-8948-4F57-BE7D-688BE114AFEE}">
      <dgm:prSet/>
      <dgm:spPr/>
      <dgm:t>
        <a:bodyPr/>
        <a:lstStyle/>
        <a:p>
          <a:endParaRPr lang="ru-RU"/>
        </a:p>
      </dgm:t>
    </dgm:pt>
    <dgm:pt modelId="{294814F7-93EB-4ADC-8B5C-66F9F24BD68D}" type="sibTrans" cxnId="{A6DDD44F-8948-4F57-BE7D-688BE114AFEE}">
      <dgm:prSet/>
      <dgm:spPr/>
      <dgm:t>
        <a:bodyPr/>
        <a:lstStyle/>
        <a:p>
          <a:endParaRPr lang="ru-RU"/>
        </a:p>
      </dgm:t>
    </dgm:pt>
    <dgm:pt modelId="{3DCAC67C-B14C-4803-913E-D4CBAC919BFE}" type="pres">
      <dgm:prSet presAssocID="{9E80FEB3-46C4-410D-BF43-27CCD29F8064}" presName="Name0" presStyleCnt="0">
        <dgm:presLayoutVars>
          <dgm:dir/>
          <dgm:resizeHandles val="exact"/>
        </dgm:presLayoutVars>
      </dgm:prSet>
      <dgm:spPr/>
    </dgm:pt>
    <dgm:pt modelId="{D05ACDA6-3549-4DE5-963C-12E33A4DA26A}" type="pres">
      <dgm:prSet presAssocID="{7F02F911-6763-4CD3-9C92-A3F4E6B2C543}" presName="node" presStyleLbl="node1" presStyleIdx="0" presStyleCnt="1" custScaleX="100196" custScaleY="165485" custLinFactNeighborX="612" custLinFactNeighborY="105">
        <dgm:presLayoutVars>
          <dgm:bulletEnabled val="1"/>
        </dgm:presLayoutVars>
      </dgm:prSet>
      <dgm:spPr/>
    </dgm:pt>
  </dgm:ptLst>
  <dgm:cxnLst>
    <dgm:cxn modelId="{93194B0E-A681-4B24-9063-D25423861469}" type="presOf" srcId="{7F02F911-6763-4CD3-9C92-A3F4E6B2C543}" destId="{D05ACDA6-3549-4DE5-963C-12E33A4DA26A}" srcOrd="0" destOrd="0" presId="urn:microsoft.com/office/officeart/2005/8/layout/process1"/>
    <dgm:cxn modelId="{0A23A34D-D53C-4B19-A2A4-AB7D1DE9B49C}" type="presOf" srcId="{9E80FEB3-46C4-410D-BF43-27CCD29F8064}" destId="{3DCAC67C-B14C-4803-913E-D4CBAC919BFE}" srcOrd="0" destOrd="0" presId="urn:microsoft.com/office/officeart/2005/8/layout/process1"/>
    <dgm:cxn modelId="{A6DDD44F-8948-4F57-BE7D-688BE114AFEE}" srcId="{9E80FEB3-46C4-410D-BF43-27CCD29F8064}" destId="{7F02F911-6763-4CD3-9C92-A3F4E6B2C543}" srcOrd="0" destOrd="0" parTransId="{2D8D97C0-D435-43F5-BBB9-2005C1C79A73}" sibTransId="{294814F7-93EB-4ADC-8B5C-66F9F24BD68D}"/>
    <dgm:cxn modelId="{C4364C76-53AE-4976-B393-46A3F90BB336}" type="presParOf" srcId="{3DCAC67C-B14C-4803-913E-D4CBAC919BFE}" destId="{D05ACDA6-3549-4DE5-963C-12E33A4DA26A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80FEB3-46C4-410D-BF43-27CCD29F8064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</dgm:pt>
    <dgm:pt modelId="{7F02F911-6763-4CD3-9C92-A3F4E6B2C543}">
      <dgm:prSet phldrT="[Текст]" custT="1"/>
      <dgm:spPr>
        <a:blipFill dpi="0" rotWithShape="0">
          <a:blip xmlns:r="http://schemas.openxmlformats.org/officeDocument/2006/relationships" r:embed="rId1">
            <a:alphaModFix amt="48000"/>
          </a:blip>
          <a:srcRect/>
          <a:tile tx="0" ty="0" sx="100000" sy="100000" flip="none" algn="tl"/>
        </a:blip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Составление  бюджета основывается на: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 • Бюджетном послании Президента Российской Федерации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 • Основных направлениях бюджетной и налоговой политики Свердловской области на   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    очередной финансовый год и плановый период</a:t>
          </a:r>
        </a:p>
        <a:p>
          <a:pPr marL="177800" indent="-95250" algn="l">
            <a:lnSpc>
              <a:spcPct val="100000"/>
            </a:lnSpc>
            <a:spcAft>
              <a:spcPts val="0"/>
            </a:spcAft>
          </a:pPr>
          <a:r>
            <a:rPr lang="ru-RU" sz="1600" b="1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• Прогнозе социально-экономического развития Сысертского городского округа</a:t>
          </a:r>
        </a:p>
        <a:p>
          <a:pPr marL="177800" indent="-95250" algn="l">
            <a:lnSpc>
              <a:spcPct val="100000"/>
            </a:lnSpc>
            <a:spcAft>
              <a:spcPts val="0"/>
            </a:spcAft>
          </a:pPr>
          <a:r>
            <a:rPr lang="ru-RU" sz="1600" b="1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• Основных направлениях бюджетной и налоговой политики Сысертского городского округа на очередной финансовый год и плановый период</a:t>
          </a:r>
        </a:p>
        <a:p>
          <a:pPr marL="177800" indent="-95250" algn="l">
            <a:lnSpc>
              <a:spcPct val="100000"/>
            </a:lnSpc>
            <a:spcAft>
              <a:spcPts val="0"/>
            </a:spcAft>
          </a:pPr>
          <a:r>
            <a:rPr lang="ru-RU" sz="1600" b="1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• Муниципальных программах</a:t>
          </a:r>
          <a:endParaRPr lang="ru-RU" sz="1600" b="1" baseline="0" dirty="0">
            <a:solidFill>
              <a:srgbClr val="221A2C"/>
            </a:solidFill>
          </a:endParaRPr>
        </a:p>
      </dgm:t>
    </dgm:pt>
    <dgm:pt modelId="{2D8D97C0-D435-43F5-BBB9-2005C1C79A73}" type="parTrans" cxnId="{A6DDD44F-8948-4F57-BE7D-688BE114AFEE}">
      <dgm:prSet/>
      <dgm:spPr/>
      <dgm:t>
        <a:bodyPr/>
        <a:lstStyle/>
        <a:p>
          <a:endParaRPr lang="ru-RU"/>
        </a:p>
      </dgm:t>
    </dgm:pt>
    <dgm:pt modelId="{294814F7-93EB-4ADC-8B5C-66F9F24BD68D}" type="sibTrans" cxnId="{A6DDD44F-8948-4F57-BE7D-688BE114AFEE}">
      <dgm:prSet/>
      <dgm:spPr/>
      <dgm:t>
        <a:bodyPr/>
        <a:lstStyle/>
        <a:p>
          <a:endParaRPr lang="ru-RU"/>
        </a:p>
      </dgm:t>
    </dgm:pt>
    <dgm:pt modelId="{3DCAC67C-B14C-4803-913E-D4CBAC919BFE}" type="pres">
      <dgm:prSet presAssocID="{9E80FEB3-46C4-410D-BF43-27CCD29F8064}" presName="Name0" presStyleCnt="0">
        <dgm:presLayoutVars>
          <dgm:dir/>
          <dgm:resizeHandles val="exact"/>
        </dgm:presLayoutVars>
      </dgm:prSet>
      <dgm:spPr/>
    </dgm:pt>
    <dgm:pt modelId="{D05ACDA6-3549-4DE5-963C-12E33A4DA26A}" type="pres">
      <dgm:prSet presAssocID="{7F02F911-6763-4CD3-9C92-A3F4E6B2C543}" presName="node" presStyleLbl="node1" presStyleIdx="0" presStyleCnt="1" custScaleX="100196" custScaleY="100000" custLinFactNeighborX="-476" custLinFactNeighborY="4224">
        <dgm:presLayoutVars>
          <dgm:bulletEnabled val="1"/>
        </dgm:presLayoutVars>
      </dgm:prSet>
      <dgm:spPr/>
    </dgm:pt>
  </dgm:ptLst>
  <dgm:cxnLst>
    <dgm:cxn modelId="{A6DDD44F-8948-4F57-BE7D-688BE114AFEE}" srcId="{9E80FEB3-46C4-410D-BF43-27CCD29F8064}" destId="{7F02F911-6763-4CD3-9C92-A3F4E6B2C543}" srcOrd="0" destOrd="0" parTransId="{2D8D97C0-D435-43F5-BBB9-2005C1C79A73}" sibTransId="{294814F7-93EB-4ADC-8B5C-66F9F24BD68D}"/>
    <dgm:cxn modelId="{A606B086-6FBD-43D0-A42C-BCF8EA279339}" type="presOf" srcId="{9E80FEB3-46C4-410D-BF43-27CCD29F8064}" destId="{3DCAC67C-B14C-4803-913E-D4CBAC919BFE}" srcOrd="0" destOrd="0" presId="urn:microsoft.com/office/officeart/2005/8/layout/process1"/>
    <dgm:cxn modelId="{4BDC57FA-CCFD-41D0-AC4C-FBD4AB9856F2}" type="presOf" srcId="{7F02F911-6763-4CD3-9C92-A3F4E6B2C543}" destId="{D05ACDA6-3549-4DE5-963C-12E33A4DA26A}" srcOrd="0" destOrd="0" presId="urn:microsoft.com/office/officeart/2005/8/layout/process1"/>
    <dgm:cxn modelId="{1775B7CD-8FEB-467A-A82A-6A7258C1A1C2}" type="presParOf" srcId="{3DCAC67C-B14C-4803-913E-D4CBAC919BFE}" destId="{D05ACDA6-3549-4DE5-963C-12E33A4DA26A}" srcOrd="0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85FA7B-C898-4CA1-9765-844DD5C1C9B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A64B40-2CD6-4B7F-A70E-58ED4FB3F228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6350"/>
        </a:sp3d>
      </dgm:spPr>
      <dgm:t>
        <a:bodyPr lIns="0" tIns="0" rIns="0" bIns="0" anchor="ctr" anchorCtr="1"/>
        <a:lstStyle/>
        <a:p>
          <a:pPr marL="540000" indent="0" algn="ctr">
            <a:lnSpc>
              <a:spcPct val="100000"/>
            </a:lnSpc>
            <a:spcAft>
              <a:spcPts val="0"/>
            </a:spcAft>
          </a:pPr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Подготовка проекта Решения о бюджете Финансовым управлением Администрации Сысертского городского округа и согласование его с  Главными распорядителями средств местного бюджета</a:t>
          </a:r>
          <a:endParaRPr lang="ru-RU" dirty="0">
            <a:solidFill>
              <a:schemeClr val="tx1"/>
            </a:solidFill>
          </a:endParaRPr>
        </a:p>
      </dgm:t>
    </dgm:pt>
    <dgm:pt modelId="{F03947FD-2A41-4061-8E6D-F3D402D3F460}" type="parTrans" cxnId="{E87853DC-3C30-4D68-BE3E-4C38808D24FE}">
      <dgm:prSet/>
      <dgm:spPr/>
      <dgm:t>
        <a:bodyPr/>
        <a:lstStyle/>
        <a:p>
          <a:endParaRPr lang="ru-RU"/>
        </a:p>
      </dgm:t>
    </dgm:pt>
    <dgm:pt modelId="{C7EDEC3A-8F49-4453-85E6-D74DFB416C26}" type="sibTrans" cxnId="{E87853DC-3C30-4D68-BE3E-4C38808D24FE}">
      <dgm:prSet/>
      <dgm:spPr>
        <a:solidFill>
          <a:srgbClr val="00194C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dirty="0"/>
        </a:p>
      </dgm:t>
    </dgm:pt>
    <dgm:pt modelId="{8EA0FBCB-477B-41B1-95C5-E374A07F0CB7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 lIns="360000"/>
        <a:lstStyle/>
        <a:p>
          <a:pPr marL="540000" algn="ctr">
            <a:lnSpc>
              <a:spcPct val="100000"/>
            </a:lnSpc>
            <a:spcAft>
              <a:spcPts val="0"/>
            </a:spcAft>
          </a:pPr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Назначение публичных слушаний по проекту Решения о бюджете</a:t>
          </a:r>
        </a:p>
      </dgm:t>
    </dgm:pt>
    <dgm:pt modelId="{CCC2EE95-DD3F-400A-B275-5214D060AD41}" type="parTrans" cxnId="{1B6A5973-B6C4-405D-8257-538620137535}">
      <dgm:prSet/>
      <dgm:spPr/>
      <dgm:t>
        <a:bodyPr/>
        <a:lstStyle/>
        <a:p>
          <a:endParaRPr lang="ru-RU"/>
        </a:p>
      </dgm:t>
    </dgm:pt>
    <dgm:pt modelId="{192BDCE5-F2EA-4E41-A90F-27A9669D3D31}" type="sibTrans" cxnId="{1B6A5973-B6C4-405D-8257-538620137535}">
      <dgm:prSet/>
      <dgm:spPr>
        <a:solidFill>
          <a:srgbClr val="00194C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dirty="0"/>
        </a:p>
      </dgm:t>
    </dgm:pt>
    <dgm:pt modelId="{722845C7-1DF5-4DB3-AC37-F04471AAA0B6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540000" algn="ctr">
            <a:spcAft>
              <a:spcPts val="0"/>
            </a:spcAft>
          </a:pPr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Внесение проекта Решения  о бюджете в Думу Сысертского городского округа</a:t>
          </a:r>
        </a:p>
      </dgm:t>
    </dgm:pt>
    <dgm:pt modelId="{4F878B07-DC64-4A89-B86E-9A347A1C3F6F}" type="parTrans" cxnId="{800FD18A-D078-4210-8B1D-38CBBA76EEC0}">
      <dgm:prSet/>
      <dgm:spPr/>
      <dgm:t>
        <a:bodyPr/>
        <a:lstStyle/>
        <a:p>
          <a:endParaRPr lang="ru-RU"/>
        </a:p>
      </dgm:t>
    </dgm:pt>
    <dgm:pt modelId="{70DCCC01-CB94-441F-B212-FDAEDB07A4F9}" type="sibTrans" cxnId="{800FD18A-D078-4210-8B1D-38CBBA76EEC0}">
      <dgm:prSet/>
      <dgm:spPr>
        <a:solidFill>
          <a:srgbClr val="00194C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dirty="0"/>
        </a:p>
      </dgm:t>
    </dgm:pt>
    <dgm:pt modelId="{6AAEB543-27A1-4D37-B408-B8531F42DB20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540000" algn="ctr">
            <a:spcAft>
              <a:spcPts val="0"/>
            </a:spcAft>
            <a:tabLst/>
          </a:pPr>
          <a:r>
            <a:rPr lang="ru-RU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Публичные слушания </a:t>
          </a:r>
        </a:p>
      </dgm:t>
    </dgm:pt>
    <dgm:pt modelId="{36CDE732-DD05-409C-9283-1B50BB2E6E93}" type="parTrans" cxnId="{B740C552-4E16-4E6A-90EA-F205FDA646B7}">
      <dgm:prSet/>
      <dgm:spPr/>
      <dgm:t>
        <a:bodyPr/>
        <a:lstStyle/>
        <a:p>
          <a:endParaRPr lang="ru-RU"/>
        </a:p>
      </dgm:t>
    </dgm:pt>
    <dgm:pt modelId="{587A855D-A67E-4685-9481-BC4AE139E5C4}" type="sibTrans" cxnId="{B740C552-4E16-4E6A-90EA-F205FDA646B7}">
      <dgm:prSet/>
      <dgm:spPr>
        <a:solidFill>
          <a:srgbClr val="00194C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dirty="0"/>
        </a:p>
      </dgm:t>
    </dgm:pt>
    <dgm:pt modelId="{B3F043C1-7E81-48E9-BDB3-B8D7B7F7A387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pPr marL="540000" indent="0" algn="ctr">
            <a:lnSpc>
              <a:spcPct val="100000"/>
            </a:lnSpc>
            <a:spcAft>
              <a:spcPts val="0"/>
            </a:spcAft>
          </a:pPr>
          <a:r>
            <a:rPr lang="ru-RU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Рассмотрение проекта Решения  о бюджете на заседании Думы Сысертского городского округа и утверждение Решения о бюджете</a:t>
          </a:r>
        </a:p>
      </dgm:t>
    </dgm:pt>
    <dgm:pt modelId="{9DA88389-EAA2-4646-AEA7-CC64DBE1A986}" type="parTrans" cxnId="{32790E05-4668-420A-B489-84E36F25EC1E}">
      <dgm:prSet/>
      <dgm:spPr/>
      <dgm:t>
        <a:bodyPr/>
        <a:lstStyle/>
        <a:p>
          <a:endParaRPr lang="ru-RU"/>
        </a:p>
      </dgm:t>
    </dgm:pt>
    <dgm:pt modelId="{45821BC7-4548-48C7-8995-4AEB6C59756C}" type="sibTrans" cxnId="{32790E05-4668-420A-B489-84E36F25EC1E}">
      <dgm:prSet/>
      <dgm:spPr/>
      <dgm:t>
        <a:bodyPr/>
        <a:lstStyle/>
        <a:p>
          <a:endParaRPr lang="ru-RU"/>
        </a:p>
      </dgm:t>
    </dgm:pt>
    <dgm:pt modelId="{2660477C-05B9-4509-AD46-3A62E1C149E8}">
      <dgm:prSet/>
      <dgm:spPr/>
      <dgm:t>
        <a:bodyPr/>
        <a:lstStyle/>
        <a:p>
          <a:endParaRPr lang="ru-RU" dirty="0"/>
        </a:p>
      </dgm:t>
    </dgm:pt>
    <dgm:pt modelId="{EBCDF34F-F465-4AA1-8A3E-AB8B0162AD95}" type="parTrans" cxnId="{C4E5C0DF-B7A4-4F33-8A8B-A2277566BB11}">
      <dgm:prSet/>
      <dgm:spPr/>
      <dgm:t>
        <a:bodyPr/>
        <a:lstStyle/>
        <a:p>
          <a:endParaRPr lang="ru-RU"/>
        </a:p>
      </dgm:t>
    </dgm:pt>
    <dgm:pt modelId="{8E6E6149-3FC4-49CA-90DF-C963B1308367}" type="sibTrans" cxnId="{C4E5C0DF-B7A4-4F33-8A8B-A2277566BB11}">
      <dgm:prSet/>
      <dgm:spPr/>
      <dgm:t>
        <a:bodyPr/>
        <a:lstStyle/>
        <a:p>
          <a:endParaRPr lang="ru-RU"/>
        </a:p>
      </dgm:t>
    </dgm:pt>
    <dgm:pt modelId="{22993575-0389-4934-BE48-C91631D3426E}">
      <dgm:prSet/>
      <dgm:spPr/>
      <dgm:t>
        <a:bodyPr/>
        <a:lstStyle/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A9B9890-A36E-43C4-9028-9C02ED936177}" type="parTrans" cxnId="{C7FDEC45-A7BC-4DF7-87A8-CB8969448E13}">
      <dgm:prSet/>
      <dgm:spPr/>
      <dgm:t>
        <a:bodyPr/>
        <a:lstStyle/>
        <a:p>
          <a:endParaRPr lang="ru-RU"/>
        </a:p>
      </dgm:t>
    </dgm:pt>
    <dgm:pt modelId="{AE801DA1-A9BD-4A17-8139-1D19DF7685E9}" type="sibTrans" cxnId="{C7FDEC45-A7BC-4DF7-87A8-CB8969448E13}">
      <dgm:prSet/>
      <dgm:spPr/>
      <dgm:t>
        <a:bodyPr/>
        <a:lstStyle/>
        <a:p>
          <a:endParaRPr lang="ru-RU"/>
        </a:p>
      </dgm:t>
    </dgm:pt>
    <dgm:pt modelId="{1EF9485F-FD78-480F-AE6F-1B4F4E7F1DF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50F81E34-1900-4DCA-B9D5-0C4C80FA8B16}" type="parTrans" cxnId="{B52A5AC8-1FBA-4B7A-A5C5-4E868191F8CF}">
      <dgm:prSet/>
      <dgm:spPr/>
      <dgm:t>
        <a:bodyPr/>
        <a:lstStyle/>
        <a:p>
          <a:endParaRPr lang="ru-RU"/>
        </a:p>
      </dgm:t>
    </dgm:pt>
    <dgm:pt modelId="{18B4E161-FD38-49E0-9200-51EF4C161B60}" type="sibTrans" cxnId="{B52A5AC8-1FBA-4B7A-A5C5-4E868191F8CF}">
      <dgm:prSet/>
      <dgm:spPr/>
      <dgm:t>
        <a:bodyPr/>
        <a:lstStyle/>
        <a:p>
          <a:endParaRPr lang="ru-RU"/>
        </a:p>
      </dgm:t>
    </dgm:pt>
    <dgm:pt modelId="{BFE2256F-9AF8-4104-8A30-EB6E0FAC5016}" type="pres">
      <dgm:prSet presAssocID="{0285FA7B-C898-4CA1-9765-844DD5C1C9BD}" presName="outerComposite" presStyleCnt="0">
        <dgm:presLayoutVars>
          <dgm:chMax val="5"/>
          <dgm:dir/>
          <dgm:resizeHandles val="exact"/>
        </dgm:presLayoutVars>
      </dgm:prSet>
      <dgm:spPr/>
    </dgm:pt>
    <dgm:pt modelId="{4F6E4A8B-60F1-492F-B720-9B88904B6CAB}" type="pres">
      <dgm:prSet presAssocID="{0285FA7B-C898-4CA1-9765-844DD5C1C9BD}" presName="dummyMaxCanvas" presStyleCnt="0">
        <dgm:presLayoutVars/>
      </dgm:prSet>
      <dgm:spPr>
        <a:scene3d>
          <a:camera prst="orthographicFront"/>
          <a:lightRig rig="threePt" dir="t"/>
        </a:scene3d>
        <a:sp3d>
          <a:bevelT/>
        </a:sp3d>
      </dgm:spPr>
    </dgm:pt>
    <dgm:pt modelId="{C9F2B807-B827-4DBC-97B8-7DC9A2E3DFAC}" type="pres">
      <dgm:prSet presAssocID="{0285FA7B-C898-4CA1-9765-844DD5C1C9BD}" presName="FiveNodes_1" presStyleLbl="node1" presStyleIdx="0" presStyleCnt="5" custScaleX="68831" custScaleY="100090" custLinFactNeighborX="-10132" custLinFactNeighborY="55132">
        <dgm:presLayoutVars>
          <dgm:bulletEnabled val="1"/>
        </dgm:presLayoutVars>
      </dgm:prSet>
      <dgm:spPr/>
    </dgm:pt>
    <dgm:pt modelId="{D2BF9328-65D6-46BA-8333-F65EC750DBAD}" type="pres">
      <dgm:prSet presAssocID="{0285FA7B-C898-4CA1-9765-844DD5C1C9BD}" presName="FiveNodes_2" presStyleLbl="node1" presStyleIdx="1" presStyleCnt="5" custScaleX="68550" custScaleY="51570" custLinFactNeighborX="36946" custLinFactNeighborY="67643">
        <dgm:presLayoutVars>
          <dgm:bulletEnabled val="1"/>
        </dgm:presLayoutVars>
      </dgm:prSet>
      <dgm:spPr/>
    </dgm:pt>
    <dgm:pt modelId="{5BFE784B-1DA6-41F2-9C8A-97CDB645F52F}" type="pres">
      <dgm:prSet presAssocID="{0285FA7B-C898-4CA1-9765-844DD5C1C9BD}" presName="FiveNodes_3" presStyleLbl="node1" presStyleIdx="2" presStyleCnt="5" custScaleX="67594" custScaleY="47952" custLinFactNeighborX="33330" custLinFactNeighborY="38573">
        <dgm:presLayoutVars>
          <dgm:bulletEnabled val="1"/>
        </dgm:presLayoutVars>
      </dgm:prSet>
      <dgm:spPr/>
    </dgm:pt>
    <dgm:pt modelId="{BED5DDBB-A0EB-4C0D-92E7-CAAD70707568}" type="pres">
      <dgm:prSet presAssocID="{0285FA7B-C898-4CA1-9765-844DD5C1C9BD}" presName="FiveNodes_4" presStyleLbl="node1" presStyleIdx="3" presStyleCnt="5" custScaleX="60239" custScaleY="37721" custLinFactNeighborX="29761" custLinFactNeighborY="6385">
        <dgm:presLayoutVars>
          <dgm:bulletEnabled val="1"/>
        </dgm:presLayoutVars>
      </dgm:prSet>
      <dgm:spPr/>
    </dgm:pt>
    <dgm:pt modelId="{DC408947-94F4-4D2B-B72F-C5C45DB05C36}" type="pres">
      <dgm:prSet presAssocID="{0285FA7B-C898-4CA1-9765-844DD5C1C9BD}" presName="FiveNodes_5" presStyleLbl="node1" presStyleIdx="4" presStyleCnt="5" custScaleX="74094" custScaleY="71495" custLinFactNeighborX="10822" custLinFactNeighborY="8653">
        <dgm:presLayoutVars>
          <dgm:bulletEnabled val="1"/>
        </dgm:presLayoutVars>
      </dgm:prSet>
      <dgm:spPr/>
    </dgm:pt>
    <dgm:pt modelId="{0E25275E-BD8D-4497-B2DC-2AE1469F2546}" type="pres">
      <dgm:prSet presAssocID="{0285FA7B-C898-4CA1-9765-844DD5C1C9BD}" presName="FiveConn_1-2" presStyleLbl="fgAccFollowNode1" presStyleIdx="0" presStyleCnt="4" custScaleY="89969" custLinFactX="-100000" custLinFactY="9156" custLinFactNeighborX="-157981" custLinFactNeighborY="100000">
        <dgm:presLayoutVars>
          <dgm:bulletEnabled val="1"/>
        </dgm:presLayoutVars>
      </dgm:prSet>
      <dgm:spPr/>
    </dgm:pt>
    <dgm:pt modelId="{28E0A337-E7C9-4156-9E65-CB377FDFE2CD}" type="pres">
      <dgm:prSet presAssocID="{0285FA7B-C898-4CA1-9765-844DD5C1C9BD}" presName="FiveConn_2-3" presStyleLbl="fgAccFollowNode1" presStyleIdx="1" presStyleCnt="4" custScaleY="67477" custLinFactNeighborX="24295" custLinFactNeighborY="89709">
        <dgm:presLayoutVars>
          <dgm:bulletEnabled val="1"/>
        </dgm:presLayoutVars>
      </dgm:prSet>
      <dgm:spPr/>
    </dgm:pt>
    <dgm:pt modelId="{8EDC766B-F642-4EAA-B053-CF595F35456D}" type="pres">
      <dgm:prSet presAssocID="{0285FA7B-C898-4CA1-9765-844DD5C1C9BD}" presName="FiveConn_3-4" presStyleLbl="fgAccFollowNode1" presStyleIdx="2" presStyleCnt="4" custScaleY="53916" custLinFactNeighborX="59158" custLinFactNeighborY="45232">
        <dgm:presLayoutVars>
          <dgm:bulletEnabled val="1"/>
        </dgm:presLayoutVars>
      </dgm:prSet>
      <dgm:spPr/>
    </dgm:pt>
    <dgm:pt modelId="{B26EEA6F-3F04-4F76-AC01-E47AF1201594}" type="pres">
      <dgm:prSet presAssocID="{0285FA7B-C898-4CA1-9765-844DD5C1C9BD}" presName="FiveConn_4-5" presStyleLbl="fgAccFollowNode1" presStyleIdx="3" presStyleCnt="4" custScaleX="124097" custScaleY="108245" custLinFactNeighborX="-63012" custLinFactNeighborY="7934">
        <dgm:presLayoutVars>
          <dgm:bulletEnabled val="1"/>
        </dgm:presLayoutVars>
      </dgm:prSet>
      <dgm:spPr/>
    </dgm:pt>
    <dgm:pt modelId="{02A76CF6-87ED-472F-81B9-0A1E41ADDFAA}" type="pres">
      <dgm:prSet presAssocID="{0285FA7B-C898-4CA1-9765-844DD5C1C9BD}" presName="FiveNodes_1_text" presStyleLbl="node1" presStyleIdx="4" presStyleCnt="5">
        <dgm:presLayoutVars>
          <dgm:bulletEnabled val="1"/>
        </dgm:presLayoutVars>
      </dgm:prSet>
      <dgm:spPr/>
    </dgm:pt>
    <dgm:pt modelId="{90A1C50A-8C31-4A63-878A-CC86E1A82796}" type="pres">
      <dgm:prSet presAssocID="{0285FA7B-C898-4CA1-9765-844DD5C1C9BD}" presName="FiveNodes_2_text" presStyleLbl="node1" presStyleIdx="4" presStyleCnt="5">
        <dgm:presLayoutVars>
          <dgm:bulletEnabled val="1"/>
        </dgm:presLayoutVars>
      </dgm:prSet>
      <dgm:spPr/>
    </dgm:pt>
    <dgm:pt modelId="{BC851144-9AE9-46E7-A8B4-90D063CBAFDD}" type="pres">
      <dgm:prSet presAssocID="{0285FA7B-C898-4CA1-9765-844DD5C1C9BD}" presName="FiveNodes_3_text" presStyleLbl="node1" presStyleIdx="4" presStyleCnt="5">
        <dgm:presLayoutVars>
          <dgm:bulletEnabled val="1"/>
        </dgm:presLayoutVars>
      </dgm:prSet>
      <dgm:spPr/>
    </dgm:pt>
    <dgm:pt modelId="{64180CC3-2B0F-44C9-98CE-8C34FC618718}" type="pres">
      <dgm:prSet presAssocID="{0285FA7B-C898-4CA1-9765-844DD5C1C9BD}" presName="FiveNodes_4_text" presStyleLbl="node1" presStyleIdx="4" presStyleCnt="5">
        <dgm:presLayoutVars>
          <dgm:bulletEnabled val="1"/>
        </dgm:presLayoutVars>
      </dgm:prSet>
      <dgm:spPr/>
    </dgm:pt>
    <dgm:pt modelId="{6F108EEB-6ECA-48BD-8DEA-1D9E0989C8B7}" type="pres">
      <dgm:prSet presAssocID="{0285FA7B-C898-4CA1-9765-844DD5C1C9BD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2790E05-4668-420A-B489-84E36F25EC1E}" srcId="{0285FA7B-C898-4CA1-9765-844DD5C1C9BD}" destId="{B3F043C1-7E81-48E9-BDB3-B8D7B7F7A387}" srcOrd="4" destOrd="0" parTransId="{9DA88389-EAA2-4646-AEA7-CC64DBE1A986}" sibTransId="{45821BC7-4548-48C7-8995-4AEB6C59756C}"/>
    <dgm:cxn modelId="{EC56870F-1C14-4B8C-B8B4-D8DAF3D906BC}" type="presOf" srcId="{6AAEB543-27A1-4D37-B408-B8531F42DB20}" destId="{64180CC3-2B0F-44C9-98CE-8C34FC618718}" srcOrd="1" destOrd="0" presId="urn:microsoft.com/office/officeart/2005/8/layout/vProcess5"/>
    <dgm:cxn modelId="{0F11CD22-7D08-4ED2-A956-B01AD8EE138F}" type="presOf" srcId="{8EA0FBCB-477B-41B1-95C5-E374A07F0CB7}" destId="{90A1C50A-8C31-4A63-878A-CC86E1A82796}" srcOrd="1" destOrd="0" presId="urn:microsoft.com/office/officeart/2005/8/layout/vProcess5"/>
    <dgm:cxn modelId="{3FD1D235-2C5F-4DDD-B3EB-F65F892EF999}" type="presOf" srcId="{70DCCC01-CB94-441F-B212-FDAEDB07A4F9}" destId="{8EDC766B-F642-4EAA-B053-CF595F35456D}" srcOrd="0" destOrd="0" presId="urn:microsoft.com/office/officeart/2005/8/layout/vProcess5"/>
    <dgm:cxn modelId="{FC535B3A-3CB3-45B8-B7B7-19343082F611}" type="presOf" srcId="{722845C7-1DF5-4DB3-AC37-F04471AAA0B6}" destId="{BC851144-9AE9-46E7-A8B4-90D063CBAFDD}" srcOrd="1" destOrd="0" presId="urn:microsoft.com/office/officeart/2005/8/layout/vProcess5"/>
    <dgm:cxn modelId="{1996D33A-923B-4228-8DEC-7995BA72E5DE}" type="presOf" srcId="{0EA64B40-2CD6-4B7F-A70E-58ED4FB3F228}" destId="{02A76CF6-87ED-472F-81B9-0A1E41ADDFAA}" srcOrd="1" destOrd="0" presId="urn:microsoft.com/office/officeart/2005/8/layout/vProcess5"/>
    <dgm:cxn modelId="{4F07375F-8659-4E7B-969E-E0C3C826BEC2}" type="presOf" srcId="{6AAEB543-27A1-4D37-B408-B8531F42DB20}" destId="{BED5DDBB-A0EB-4C0D-92E7-CAAD70707568}" srcOrd="0" destOrd="0" presId="urn:microsoft.com/office/officeart/2005/8/layout/vProcess5"/>
    <dgm:cxn modelId="{D6A92860-D9FE-4025-9399-CFBE8BA9AB59}" type="presOf" srcId="{192BDCE5-F2EA-4E41-A90F-27A9669D3D31}" destId="{28E0A337-E7C9-4156-9E65-CB377FDFE2CD}" srcOrd="0" destOrd="0" presId="urn:microsoft.com/office/officeart/2005/8/layout/vProcess5"/>
    <dgm:cxn modelId="{C7FDEC45-A7BC-4DF7-87A8-CB8969448E13}" srcId="{0285FA7B-C898-4CA1-9765-844DD5C1C9BD}" destId="{22993575-0389-4934-BE48-C91631D3426E}" srcOrd="7" destOrd="0" parTransId="{DA9B9890-A36E-43C4-9028-9C02ED936177}" sibTransId="{AE801DA1-A9BD-4A17-8139-1D19DF7685E9}"/>
    <dgm:cxn modelId="{B740C552-4E16-4E6A-90EA-F205FDA646B7}" srcId="{0285FA7B-C898-4CA1-9765-844DD5C1C9BD}" destId="{6AAEB543-27A1-4D37-B408-B8531F42DB20}" srcOrd="3" destOrd="0" parTransId="{36CDE732-DD05-409C-9283-1B50BB2E6E93}" sibTransId="{587A855D-A67E-4685-9481-BC4AE139E5C4}"/>
    <dgm:cxn modelId="{1B6A5973-B6C4-405D-8257-538620137535}" srcId="{0285FA7B-C898-4CA1-9765-844DD5C1C9BD}" destId="{8EA0FBCB-477B-41B1-95C5-E374A07F0CB7}" srcOrd="1" destOrd="0" parTransId="{CCC2EE95-DD3F-400A-B275-5214D060AD41}" sibTransId="{192BDCE5-F2EA-4E41-A90F-27A9669D3D31}"/>
    <dgm:cxn modelId="{306AF678-4F63-4D72-B217-85DE7D04107F}" type="presOf" srcId="{0285FA7B-C898-4CA1-9765-844DD5C1C9BD}" destId="{BFE2256F-9AF8-4104-8A30-EB6E0FAC5016}" srcOrd="0" destOrd="0" presId="urn:microsoft.com/office/officeart/2005/8/layout/vProcess5"/>
    <dgm:cxn modelId="{873BDC79-2409-4846-85ED-F75306A8AD01}" type="presOf" srcId="{B3F043C1-7E81-48E9-BDB3-B8D7B7F7A387}" destId="{DC408947-94F4-4D2B-B72F-C5C45DB05C36}" srcOrd="0" destOrd="0" presId="urn:microsoft.com/office/officeart/2005/8/layout/vProcess5"/>
    <dgm:cxn modelId="{EDFBCD84-676A-4F42-A729-2A1D1AF0E2BC}" type="presOf" srcId="{B3F043C1-7E81-48E9-BDB3-B8D7B7F7A387}" destId="{6F108EEB-6ECA-48BD-8DEA-1D9E0989C8B7}" srcOrd="1" destOrd="0" presId="urn:microsoft.com/office/officeart/2005/8/layout/vProcess5"/>
    <dgm:cxn modelId="{800FD18A-D078-4210-8B1D-38CBBA76EEC0}" srcId="{0285FA7B-C898-4CA1-9765-844DD5C1C9BD}" destId="{722845C7-1DF5-4DB3-AC37-F04471AAA0B6}" srcOrd="2" destOrd="0" parTransId="{4F878B07-DC64-4A89-B86E-9A347A1C3F6F}" sibTransId="{70DCCC01-CB94-441F-B212-FDAEDB07A4F9}"/>
    <dgm:cxn modelId="{A146DC8D-5E56-4EB3-BE96-28ACF69800BF}" type="presOf" srcId="{587A855D-A67E-4685-9481-BC4AE139E5C4}" destId="{B26EEA6F-3F04-4F76-AC01-E47AF1201594}" srcOrd="0" destOrd="0" presId="urn:microsoft.com/office/officeart/2005/8/layout/vProcess5"/>
    <dgm:cxn modelId="{2A4195A8-6E49-469C-ADA8-9EF2FF780AFE}" type="presOf" srcId="{8EA0FBCB-477B-41B1-95C5-E374A07F0CB7}" destId="{D2BF9328-65D6-46BA-8333-F65EC750DBAD}" srcOrd="0" destOrd="0" presId="urn:microsoft.com/office/officeart/2005/8/layout/vProcess5"/>
    <dgm:cxn modelId="{8546ACAF-4421-4313-AC03-7C1D26E8F649}" type="presOf" srcId="{C7EDEC3A-8F49-4453-85E6-D74DFB416C26}" destId="{0E25275E-BD8D-4497-B2DC-2AE1469F2546}" srcOrd="0" destOrd="0" presId="urn:microsoft.com/office/officeart/2005/8/layout/vProcess5"/>
    <dgm:cxn modelId="{B52A5AC8-1FBA-4B7A-A5C5-4E868191F8CF}" srcId="{0285FA7B-C898-4CA1-9765-844DD5C1C9BD}" destId="{1EF9485F-FD78-480F-AE6F-1B4F4E7F1DF1}" srcOrd="5" destOrd="0" parTransId="{50F81E34-1900-4DCA-B9D5-0C4C80FA8B16}" sibTransId="{18B4E161-FD38-49E0-9200-51EF4C161B60}"/>
    <dgm:cxn modelId="{E87853DC-3C30-4D68-BE3E-4C38808D24FE}" srcId="{0285FA7B-C898-4CA1-9765-844DD5C1C9BD}" destId="{0EA64B40-2CD6-4B7F-A70E-58ED4FB3F228}" srcOrd="0" destOrd="0" parTransId="{F03947FD-2A41-4061-8E6D-F3D402D3F460}" sibTransId="{C7EDEC3A-8F49-4453-85E6-D74DFB416C26}"/>
    <dgm:cxn modelId="{C4E5C0DF-B7A4-4F33-8A8B-A2277566BB11}" srcId="{0285FA7B-C898-4CA1-9765-844DD5C1C9BD}" destId="{2660477C-05B9-4509-AD46-3A62E1C149E8}" srcOrd="6" destOrd="0" parTransId="{EBCDF34F-F465-4AA1-8A3E-AB8B0162AD95}" sibTransId="{8E6E6149-3FC4-49CA-90DF-C963B1308367}"/>
    <dgm:cxn modelId="{ED814FE8-3EC4-4D45-9B36-7DB2BB463BB7}" type="presOf" srcId="{722845C7-1DF5-4DB3-AC37-F04471AAA0B6}" destId="{5BFE784B-1DA6-41F2-9C8A-97CDB645F52F}" srcOrd="0" destOrd="0" presId="urn:microsoft.com/office/officeart/2005/8/layout/vProcess5"/>
    <dgm:cxn modelId="{6AA3F9FC-0193-4FA8-9DA7-8F952C8D2554}" type="presOf" srcId="{0EA64B40-2CD6-4B7F-A70E-58ED4FB3F228}" destId="{C9F2B807-B827-4DBC-97B8-7DC9A2E3DFAC}" srcOrd="0" destOrd="0" presId="urn:microsoft.com/office/officeart/2005/8/layout/vProcess5"/>
    <dgm:cxn modelId="{51AA725C-22A6-4F0D-AB01-2388DF376F0E}" type="presParOf" srcId="{BFE2256F-9AF8-4104-8A30-EB6E0FAC5016}" destId="{4F6E4A8B-60F1-492F-B720-9B88904B6CAB}" srcOrd="0" destOrd="0" presId="urn:microsoft.com/office/officeart/2005/8/layout/vProcess5"/>
    <dgm:cxn modelId="{AF90E1E9-43E8-4EA0-925D-4F7CA529D16B}" type="presParOf" srcId="{BFE2256F-9AF8-4104-8A30-EB6E0FAC5016}" destId="{C9F2B807-B827-4DBC-97B8-7DC9A2E3DFAC}" srcOrd="1" destOrd="0" presId="urn:microsoft.com/office/officeart/2005/8/layout/vProcess5"/>
    <dgm:cxn modelId="{22FF9FCB-F936-4739-9721-AE22E5A5FCC0}" type="presParOf" srcId="{BFE2256F-9AF8-4104-8A30-EB6E0FAC5016}" destId="{D2BF9328-65D6-46BA-8333-F65EC750DBAD}" srcOrd="2" destOrd="0" presId="urn:microsoft.com/office/officeart/2005/8/layout/vProcess5"/>
    <dgm:cxn modelId="{47B66B31-5C84-414A-A216-05CDEF7593F2}" type="presParOf" srcId="{BFE2256F-9AF8-4104-8A30-EB6E0FAC5016}" destId="{5BFE784B-1DA6-41F2-9C8A-97CDB645F52F}" srcOrd="3" destOrd="0" presId="urn:microsoft.com/office/officeart/2005/8/layout/vProcess5"/>
    <dgm:cxn modelId="{1235F317-CEEA-40B1-A24E-E92B1B5DED31}" type="presParOf" srcId="{BFE2256F-9AF8-4104-8A30-EB6E0FAC5016}" destId="{BED5DDBB-A0EB-4C0D-92E7-CAAD70707568}" srcOrd="4" destOrd="0" presId="urn:microsoft.com/office/officeart/2005/8/layout/vProcess5"/>
    <dgm:cxn modelId="{5ADD36F3-B3D3-4FDC-AB71-2643C5A13498}" type="presParOf" srcId="{BFE2256F-9AF8-4104-8A30-EB6E0FAC5016}" destId="{DC408947-94F4-4D2B-B72F-C5C45DB05C36}" srcOrd="5" destOrd="0" presId="urn:microsoft.com/office/officeart/2005/8/layout/vProcess5"/>
    <dgm:cxn modelId="{5AF6D917-1BA4-49BB-88B8-37506972E84D}" type="presParOf" srcId="{BFE2256F-9AF8-4104-8A30-EB6E0FAC5016}" destId="{0E25275E-BD8D-4497-B2DC-2AE1469F2546}" srcOrd="6" destOrd="0" presId="urn:microsoft.com/office/officeart/2005/8/layout/vProcess5"/>
    <dgm:cxn modelId="{5AA786EA-A142-4B41-81CF-198E8031C953}" type="presParOf" srcId="{BFE2256F-9AF8-4104-8A30-EB6E0FAC5016}" destId="{28E0A337-E7C9-4156-9E65-CB377FDFE2CD}" srcOrd="7" destOrd="0" presId="urn:microsoft.com/office/officeart/2005/8/layout/vProcess5"/>
    <dgm:cxn modelId="{0405E942-E02B-4BC9-9BF1-974B4D1E11E6}" type="presParOf" srcId="{BFE2256F-9AF8-4104-8A30-EB6E0FAC5016}" destId="{8EDC766B-F642-4EAA-B053-CF595F35456D}" srcOrd="8" destOrd="0" presId="urn:microsoft.com/office/officeart/2005/8/layout/vProcess5"/>
    <dgm:cxn modelId="{7E0168D3-C420-40AF-BA5A-5B3CDA758D32}" type="presParOf" srcId="{BFE2256F-9AF8-4104-8A30-EB6E0FAC5016}" destId="{B26EEA6F-3F04-4F76-AC01-E47AF1201594}" srcOrd="9" destOrd="0" presId="urn:microsoft.com/office/officeart/2005/8/layout/vProcess5"/>
    <dgm:cxn modelId="{E0EB9E31-0724-4814-B0E5-C5167085DADA}" type="presParOf" srcId="{BFE2256F-9AF8-4104-8A30-EB6E0FAC5016}" destId="{02A76CF6-87ED-472F-81B9-0A1E41ADDFAA}" srcOrd="10" destOrd="0" presId="urn:microsoft.com/office/officeart/2005/8/layout/vProcess5"/>
    <dgm:cxn modelId="{35C1ABFC-90DF-40A6-8FB1-4463F88CBD66}" type="presParOf" srcId="{BFE2256F-9AF8-4104-8A30-EB6E0FAC5016}" destId="{90A1C50A-8C31-4A63-878A-CC86E1A82796}" srcOrd="11" destOrd="0" presId="urn:microsoft.com/office/officeart/2005/8/layout/vProcess5"/>
    <dgm:cxn modelId="{B41868D7-0D4D-4496-8C8B-41570FBCD040}" type="presParOf" srcId="{BFE2256F-9AF8-4104-8A30-EB6E0FAC5016}" destId="{BC851144-9AE9-46E7-A8B4-90D063CBAFDD}" srcOrd="12" destOrd="0" presId="urn:microsoft.com/office/officeart/2005/8/layout/vProcess5"/>
    <dgm:cxn modelId="{10622386-82CD-48EF-B4E9-5333A7980323}" type="presParOf" srcId="{BFE2256F-9AF8-4104-8A30-EB6E0FAC5016}" destId="{64180CC3-2B0F-44C9-98CE-8C34FC618718}" srcOrd="13" destOrd="0" presId="urn:microsoft.com/office/officeart/2005/8/layout/vProcess5"/>
    <dgm:cxn modelId="{C9AEED5A-39BE-4EEB-A0A2-B0A864206739}" type="presParOf" srcId="{BFE2256F-9AF8-4104-8A30-EB6E0FAC5016}" destId="{6F108EEB-6ECA-48BD-8DEA-1D9E0989C8B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9C1434-07DC-4ACC-B721-898E7404F4DD}" type="doc">
      <dgm:prSet loTypeId="urn:microsoft.com/office/officeart/2005/8/layout/vList4#1" loCatId="list" qsTypeId="urn:microsoft.com/office/officeart/2005/8/quickstyle/3d2" qsCatId="3D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B8BA40A-77DA-4843-A2B0-083154D8FD40}">
      <dgm:prSet phldrT="[Текст]" custT="1"/>
      <dgm:spPr/>
      <dgm:t>
        <a:bodyPr/>
        <a:lstStyle/>
        <a:p>
          <a:pPr marL="54864" algn="l" rtl="0" eaLnBrk="1" fontAlgn="base" latinLnBrk="0" hangingPunct="1"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ГБУЗ СО «Сысертская ЦРБ» - 1,</a:t>
          </a: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4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%</a:t>
          </a:r>
        </a:p>
      </dgm:t>
    </dgm:pt>
    <dgm:pt modelId="{9BAF9D35-4AFD-472E-991D-901CBA01FA22}" type="parTrans" cxnId="{4D945187-C239-4764-94F2-62E720456014}">
      <dgm:prSet/>
      <dgm:spPr/>
      <dgm:t>
        <a:bodyPr/>
        <a:lstStyle/>
        <a:p>
          <a:endParaRPr lang="ru-RU"/>
        </a:p>
      </dgm:t>
    </dgm:pt>
    <dgm:pt modelId="{70EAE666-BFE7-435B-A88B-59C9AAAE89CF}" type="sibTrans" cxnId="{4D945187-C239-4764-94F2-62E720456014}">
      <dgm:prSet/>
      <dgm:spPr/>
      <dgm:t>
        <a:bodyPr/>
        <a:lstStyle/>
        <a:p>
          <a:endParaRPr lang="ru-RU"/>
        </a:p>
      </dgm:t>
    </dgm:pt>
    <dgm:pt modelId="{656EBA4D-6546-4D32-990F-B464E7BD84A3}">
      <dgm:prSet phldrT="[Текст]" custT="1"/>
      <dgm:spPr/>
      <dgm:t>
        <a:bodyPr/>
        <a:lstStyle/>
        <a:p>
          <a:pPr marL="54864" algn="just" rtl="0" eaLnBrk="1" fontAlgn="base" latinLnBrk="0" hangingPunct="1"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АО «УГМ» - 1,</a:t>
          </a: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9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%</a:t>
          </a:r>
        </a:p>
      </dgm:t>
    </dgm:pt>
    <dgm:pt modelId="{7C558BBB-9224-4540-AF26-ADF2BB881533}" type="parTrans" cxnId="{954FDE3F-A54A-491F-83B3-942A38933EEF}">
      <dgm:prSet/>
      <dgm:spPr/>
      <dgm:t>
        <a:bodyPr/>
        <a:lstStyle/>
        <a:p>
          <a:endParaRPr lang="ru-RU"/>
        </a:p>
      </dgm:t>
    </dgm:pt>
    <dgm:pt modelId="{92248FDF-B0C1-4464-87D6-84FDB0D24C4F}" type="sibTrans" cxnId="{954FDE3F-A54A-491F-83B3-942A38933EEF}">
      <dgm:prSet/>
      <dgm:spPr/>
      <dgm:t>
        <a:bodyPr/>
        <a:lstStyle/>
        <a:p>
          <a:endParaRPr lang="ru-RU"/>
        </a:p>
      </dgm:t>
    </dgm:pt>
    <dgm:pt modelId="{FEB28537-2995-4D41-8F58-DA565A0C14B3}">
      <dgm:prSet phldrT="[Текст]" custT="1"/>
      <dgm:spPr/>
      <dgm:t>
        <a:bodyPr/>
        <a:lstStyle/>
        <a:p>
          <a:pPr marL="54864" algn="just" rtl="0" eaLnBrk="1" fontAlgn="base" latinLnBrk="0" hangingPunct="1"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ООО «Предприятие  «Стройкомплект» – 1,1%</a:t>
          </a:r>
        </a:p>
      </dgm:t>
    </dgm:pt>
    <dgm:pt modelId="{6574E37C-2811-4040-8B6C-AC56553639DC}" type="parTrans" cxnId="{3FDC93DC-9BAB-42CA-B3EF-3F3F0E099829}">
      <dgm:prSet/>
      <dgm:spPr/>
      <dgm:t>
        <a:bodyPr/>
        <a:lstStyle/>
        <a:p>
          <a:endParaRPr lang="ru-RU"/>
        </a:p>
      </dgm:t>
    </dgm:pt>
    <dgm:pt modelId="{E606F313-B733-4298-BF33-B3ED9F75A679}" type="sibTrans" cxnId="{3FDC93DC-9BAB-42CA-B3EF-3F3F0E099829}">
      <dgm:prSet/>
      <dgm:spPr/>
      <dgm:t>
        <a:bodyPr/>
        <a:lstStyle/>
        <a:p>
          <a:endParaRPr lang="ru-RU"/>
        </a:p>
      </dgm:t>
    </dgm:pt>
    <dgm:pt modelId="{AF360FA3-4263-45AB-BCC8-B3A6EC9E63B5}">
      <dgm:prSet custT="1"/>
      <dgm:spPr/>
      <dgm:t>
        <a:bodyPr/>
        <a:lstStyle/>
        <a:p>
          <a:pPr marL="54864" algn="just" rtl="0" eaLnBrk="1" fontAlgn="base" latinLnBrk="0" hangingPunct="1"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ПАО «Ключевский завод ферросплавов» </a:t>
          </a:r>
          <a:r>
            <a:rPr kumimoji="0" lang="ru-RU" sz="24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-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1,</a:t>
          </a: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5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%</a:t>
          </a:r>
        </a:p>
      </dgm:t>
    </dgm:pt>
    <dgm:pt modelId="{5A52D9C7-043C-4DAF-9996-837C3B34DBD6}" type="parTrans" cxnId="{C196451F-784D-4D07-A758-E6A816D348AE}">
      <dgm:prSet/>
      <dgm:spPr/>
      <dgm:t>
        <a:bodyPr/>
        <a:lstStyle/>
        <a:p>
          <a:endParaRPr lang="ru-RU"/>
        </a:p>
      </dgm:t>
    </dgm:pt>
    <dgm:pt modelId="{7F3350FE-4BCF-4985-8DF8-48F84F2C9425}" type="sibTrans" cxnId="{C196451F-784D-4D07-A758-E6A816D348AE}">
      <dgm:prSet/>
      <dgm:spPr/>
      <dgm:t>
        <a:bodyPr/>
        <a:lstStyle/>
        <a:p>
          <a:endParaRPr lang="ru-RU"/>
        </a:p>
      </dgm:t>
    </dgm:pt>
    <dgm:pt modelId="{F615794B-CA90-46C3-A128-F9CA6BDAA7F2}">
      <dgm:prSet custT="1"/>
      <dgm:spPr>
        <a:scene3d>
          <a:camera prst="orthographicFront"/>
          <a:lightRig rig="threePt" dir="t">
            <a:rot lat="0" lon="0" rev="7500000"/>
          </a:lightRig>
        </a:scene3d>
        <a:sp3d z="381000" prstMaterial="plastic">
          <a:bevelT w="127000" h="25400" prst="relaxedInset"/>
        </a:sp3d>
      </dgm:spPr>
      <dgm:t>
        <a:bodyPr/>
        <a:lstStyle/>
        <a:p>
          <a:pPr marL="54864" algn="ctr" rtl="0" eaLnBrk="1" fontAlgn="base" latinLnBrk="0" hangingPunct="1"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ОАО «Уральский приборостроительный завод» – </a:t>
          </a: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3,3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%</a:t>
          </a:r>
        </a:p>
      </dgm:t>
    </dgm:pt>
    <dgm:pt modelId="{31761E6C-FC16-4535-81B0-EF4E2AFFCFAD}" type="parTrans" cxnId="{24841A78-51EC-410F-96CB-1DB3B42FBA3A}">
      <dgm:prSet/>
      <dgm:spPr/>
      <dgm:t>
        <a:bodyPr/>
        <a:lstStyle/>
        <a:p>
          <a:endParaRPr lang="ru-RU"/>
        </a:p>
      </dgm:t>
    </dgm:pt>
    <dgm:pt modelId="{92479103-25C4-45EF-8C2B-AA6F86894C80}" type="sibTrans" cxnId="{24841A78-51EC-410F-96CB-1DB3B42FBA3A}">
      <dgm:prSet/>
      <dgm:spPr/>
      <dgm:t>
        <a:bodyPr/>
        <a:lstStyle/>
        <a:p>
          <a:endParaRPr lang="ru-RU"/>
        </a:p>
      </dgm:t>
    </dgm:pt>
    <dgm:pt modelId="{E46D6109-BBAD-4042-AD7E-86F95C064339}">
      <dgm:prSet custT="1"/>
      <dgm:spPr/>
      <dgm:t>
        <a:bodyPr/>
        <a:lstStyle/>
        <a:p>
          <a:pPr marL="54864" algn="just" rtl="0" eaLnBrk="1" fontAlgn="base" latinLnBrk="0" hangingPunct="1"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филиал ООО Газпром трансгаз Екатеринбург – 1,</a:t>
          </a: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3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%</a:t>
          </a:r>
        </a:p>
      </dgm:t>
    </dgm:pt>
    <dgm:pt modelId="{5B4F3DE8-220D-4DEA-9ABC-39FFB8348C3A}" type="parTrans" cxnId="{E5E03B3C-2808-4574-B9E5-C5D99456F26B}">
      <dgm:prSet/>
      <dgm:spPr/>
      <dgm:t>
        <a:bodyPr/>
        <a:lstStyle/>
        <a:p>
          <a:endParaRPr lang="ru-RU"/>
        </a:p>
      </dgm:t>
    </dgm:pt>
    <dgm:pt modelId="{AB7D4835-41B6-4146-8C36-9280B8589935}" type="sibTrans" cxnId="{E5E03B3C-2808-4574-B9E5-C5D99456F26B}">
      <dgm:prSet/>
      <dgm:spPr/>
      <dgm:t>
        <a:bodyPr/>
        <a:lstStyle/>
        <a:p>
          <a:endParaRPr lang="ru-RU"/>
        </a:p>
      </dgm:t>
    </dgm:pt>
    <dgm:pt modelId="{62F875A4-59CB-4605-BE73-B144D27E37D5}" type="pres">
      <dgm:prSet presAssocID="{D29C1434-07DC-4ACC-B721-898E7404F4DD}" presName="linear" presStyleCnt="0">
        <dgm:presLayoutVars>
          <dgm:dir/>
          <dgm:resizeHandles val="exact"/>
        </dgm:presLayoutVars>
      </dgm:prSet>
      <dgm:spPr/>
    </dgm:pt>
    <dgm:pt modelId="{EBD0E9F9-2B81-45DD-9D75-99949FAA8C31}" type="pres">
      <dgm:prSet presAssocID="{AF360FA3-4263-45AB-BCC8-B3A6EC9E63B5}" presName="comp" presStyleCnt="0"/>
      <dgm:spPr/>
    </dgm:pt>
    <dgm:pt modelId="{B1169F58-8D03-44F8-ADF0-AAC5AD88F81D}" type="pres">
      <dgm:prSet presAssocID="{AF360FA3-4263-45AB-BCC8-B3A6EC9E63B5}" presName="box" presStyleLbl="node1" presStyleIdx="0" presStyleCnt="6" custLinFactY="100000" custLinFactNeighborX="-432" custLinFactNeighborY="111162"/>
      <dgm:spPr/>
    </dgm:pt>
    <dgm:pt modelId="{B147690D-6991-44C8-AE62-AD904EFB4B9B}" type="pres">
      <dgm:prSet presAssocID="{AF360FA3-4263-45AB-BCC8-B3A6EC9E63B5}" presName="img" presStyleLbl="fgImgPlace1" presStyleIdx="0" presStyleCnt="6" custScaleX="98425" custScaleY="102160" custLinFactY="100000" custLinFactNeighborX="7292" custLinFactNeighborY="15950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F254F722-C6A8-46B8-8F26-A34A68E953F9}" type="pres">
      <dgm:prSet presAssocID="{AF360FA3-4263-45AB-BCC8-B3A6EC9E63B5}" presName="text" presStyleLbl="node1" presStyleIdx="0" presStyleCnt="6">
        <dgm:presLayoutVars>
          <dgm:bulletEnabled val="1"/>
        </dgm:presLayoutVars>
      </dgm:prSet>
      <dgm:spPr/>
    </dgm:pt>
    <dgm:pt modelId="{7AE85FBB-3738-4824-84CB-E1CEDC3104D5}" type="pres">
      <dgm:prSet presAssocID="{7F3350FE-4BCF-4985-8DF8-48F84F2C9425}" presName="spacer" presStyleCnt="0"/>
      <dgm:spPr/>
    </dgm:pt>
    <dgm:pt modelId="{68EA8704-9C30-4CD6-AA2F-CB339831CFEB}" type="pres">
      <dgm:prSet presAssocID="{F615794B-CA90-46C3-A128-F9CA6BDAA7F2}" presName="comp" presStyleCnt="0"/>
      <dgm:spPr/>
    </dgm:pt>
    <dgm:pt modelId="{A4E6C7C9-8F97-4E39-A43B-5D7298CB9B85}" type="pres">
      <dgm:prSet presAssocID="{F615794B-CA90-46C3-A128-F9CA6BDAA7F2}" presName="box" presStyleLbl="node1" presStyleIdx="1" presStyleCnt="6" custLinFactY="-30289" custLinFactNeighborX="-237" custLinFactNeighborY="-100000"/>
      <dgm:spPr/>
    </dgm:pt>
    <dgm:pt modelId="{50AAB814-87B4-4E80-B856-C333A6F98DC4}" type="pres">
      <dgm:prSet presAssocID="{F615794B-CA90-46C3-A128-F9CA6BDAA7F2}" presName="img" presStyleLbl="fgImgPlace1" presStyleIdx="1" presStyleCnt="6" custScaleX="98425" custScaleY="102160" custLinFactY="-46430" custLinFactNeighborX="7252" custLinFactNeighborY="-100000"/>
      <dgm:spPr>
        <a:blipFill dpi="0"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6" t="3572" r="-306" b="3572"/>
          </a:stretch>
        </a:blipFill>
      </dgm:spPr>
    </dgm:pt>
    <dgm:pt modelId="{8F5FCAE9-300A-4057-B72D-D479F993BD82}" type="pres">
      <dgm:prSet presAssocID="{F615794B-CA90-46C3-A128-F9CA6BDAA7F2}" presName="text" presStyleLbl="node1" presStyleIdx="1" presStyleCnt="6">
        <dgm:presLayoutVars>
          <dgm:bulletEnabled val="1"/>
        </dgm:presLayoutVars>
      </dgm:prSet>
      <dgm:spPr/>
    </dgm:pt>
    <dgm:pt modelId="{D326BB32-7D95-41A4-9A4B-A8AE18740F73}" type="pres">
      <dgm:prSet presAssocID="{92479103-25C4-45EF-8C2B-AA6F86894C80}" presName="spacer" presStyleCnt="0"/>
      <dgm:spPr/>
    </dgm:pt>
    <dgm:pt modelId="{22A8C587-B2AF-4B98-AC2F-708824F589E6}" type="pres">
      <dgm:prSet presAssocID="{7B8BA40A-77DA-4843-A2B0-083154D8FD40}" presName="comp" presStyleCnt="0"/>
      <dgm:spPr/>
    </dgm:pt>
    <dgm:pt modelId="{5F2A63F5-D63B-4159-9D11-B32F67987CE5}" type="pres">
      <dgm:prSet presAssocID="{7B8BA40A-77DA-4843-A2B0-083154D8FD40}" presName="box" presStyleLbl="node1" presStyleIdx="2" presStyleCnt="6" custLinFactNeighborX="-15" custLinFactNeighborY="96192"/>
      <dgm:spPr/>
    </dgm:pt>
    <dgm:pt modelId="{A3F768FF-719B-4B88-8593-C0D28E0254FE}" type="pres">
      <dgm:prSet presAssocID="{7B8BA40A-77DA-4843-A2B0-083154D8FD40}" presName="img" presStyleLbl="fgImgPlace1" presStyleIdx="2" presStyleCnt="6" custScaleX="98425" custScaleY="102953" custLinFactY="9216" custLinFactNeighborX="7307" custLinFactNeighborY="10000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2397F1B5-2A2D-4D01-B507-04F46EC77594}" type="pres">
      <dgm:prSet presAssocID="{7B8BA40A-77DA-4843-A2B0-083154D8FD40}" presName="text" presStyleLbl="node1" presStyleIdx="2" presStyleCnt="6">
        <dgm:presLayoutVars>
          <dgm:bulletEnabled val="1"/>
        </dgm:presLayoutVars>
      </dgm:prSet>
      <dgm:spPr/>
    </dgm:pt>
    <dgm:pt modelId="{770EF428-98C6-4E85-A6AB-839B25951D21}" type="pres">
      <dgm:prSet presAssocID="{70EAE666-BFE7-435B-A88B-59C9AAAE89CF}" presName="spacer" presStyleCnt="0"/>
      <dgm:spPr/>
    </dgm:pt>
    <dgm:pt modelId="{195E722E-071D-4FC5-8F71-B74D14365E71}" type="pres">
      <dgm:prSet presAssocID="{E46D6109-BBAD-4042-AD7E-86F95C064339}" presName="comp" presStyleCnt="0"/>
      <dgm:spPr/>
    </dgm:pt>
    <dgm:pt modelId="{02E2ED70-9CE2-45B3-910A-64C43419946D}" type="pres">
      <dgm:prSet presAssocID="{E46D6109-BBAD-4042-AD7E-86F95C064339}" presName="box" presStyleLbl="node1" presStyleIdx="3" presStyleCnt="6" custScaleX="100000" custLinFactNeighborX="-515" custLinFactNeighborY="90564"/>
      <dgm:spPr/>
    </dgm:pt>
    <dgm:pt modelId="{99343AE9-0559-4930-8014-613F98C3B31D}" type="pres">
      <dgm:prSet presAssocID="{E46D6109-BBAD-4042-AD7E-86F95C064339}" presName="img" presStyleLbl="fgImgPlace1" presStyleIdx="3" presStyleCnt="6" custScaleX="98425" custScaleY="102953" custLinFactY="13054" custLinFactNeighborX="7307" custLinFactNeighborY="100000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87" t="-32130" r="787" b="-8230"/>
          </a:stretch>
        </a:blipFill>
      </dgm:spPr>
    </dgm:pt>
    <dgm:pt modelId="{3AB529AD-E2E8-4633-BA45-4027B93C3FEA}" type="pres">
      <dgm:prSet presAssocID="{E46D6109-BBAD-4042-AD7E-86F95C064339}" presName="text" presStyleLbl="node1" presStyleIdx="3" presStyleCnt="6">
        <dgm:presLayoutVars>
          <dgm:bulletEnabled val="1"/>
        </dgm:presLayoutVars>
      </dgm:prSet>
      <dgm:spPr/>
    </dgm:pt>
    <dgm:pt modelId="{5E739294-4A59-4279-B434-3E39677FB09B}" type="pres">
      <dgm:prSet presAssocID="{AB7D4835-41B6-4146-8C36-9280B8589935}" presName="spacer" presStyleCnt="0"/>
      <dgm:spPr/>
    </dgm:pt>
    <dgm:pt modelId="{5785771C-7010-4FB2-A6D6-E43A9171BA0C}" type="pres">
      <dgm:prSet presAssocID="{656EBA4D-6546-4D32-990F-B464E7BD84A3}" presName="comp" presStyleCnt="0"/>
      <dgm:spPr/>
    </dgm:pt>
    <dgm:pt modelId="{20D46639-21F9-4B51-8969-67361677C49B}" type="pres">
      <dgm:prSet presAssocID="{656EBA4D-6546-4D32-990F-B464E7BD84A3}" presName="box" presStyleLbl="node1" presStyleIdx="4" presStyleCnt="6" custScaleX="100000" custScaleY="99244" custLinFactY="-132886" custLinFactNeighborX="-251" custLinFactNeighborY="-200000"/>
      <dgm:spPr/>
    </dgm:pt>
    <dgm:pt modelId="{A78F34A4-895C-4890-AE6A-11D57C48F495}" type="pres">
      <dgm:prSet presAssocID="{656EBA4D-6546-4D32-990F-B464E7BD84A3}" presName="img" presStyleLbl="fgImgPlace1" presStyleIdx="4" presStyleCnt="6" custScaleX="98425" custScaleY="102160" custLinFactY="-200000" custLinFactNeighborX="7292" custLinFactNeighborY="-216217"/>
      <dgm:spPr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bevelB w="0"/>
          <a:contourClr>
            <a:schemeClr val="bg1"/>
          </a:contourClr>
        </a:sp3d>
      </dgm:spPr>
    </dgm:pt>
    <dgm:pt modelId="{356DE029-3AF7-4F2E-8DF7-AF8E4D883BEC}" type="pres">
      <dgm:prSet presAssocID="{656EBA4D-6546-4D32-990F-B464E7BD84A3}" presName="text" presStyleLbl="node1" presStyleIdx="4" presStyleCnt="6">
        <dgm:presLayoutVars>
          <dgm:bulletEnabled val="1"/>
        </dgm:presLayoutVars>
      </dgm:prSet>
      <dgm:spPr/>
    </dgm:pt>
    <dgm:pt modelId="{1A8E557E-109D-4D9D-80BE-61E2DD215AA7}" type="pres">
      <dgm:prSet presAssocID="{92248FDF-B0C1-4464-87D6-84FDB0D24C4F}" presName="spacer" presStyleCnt="0"/>
      <dgm:spPr/>
    </dgm:pt>
    <dgm:pt modelId="{81935994-FE46-4D1B-89F4-99B546D62D10}" type="pres">
      <dgm:prSet presAssocID="{FEB28537-2995-4D41-8F58-DA565A0C14B3}" presName="comp" presStyleCnt="0"/>
      <dgm:spPr/>
    </dgm:pt>
    <dgm:pt modelId="{79991295-F924-43EC-AB1E-E3A3F821E4E2}" type="pres">
      <dgm:prSet presAssocID="{FEB28537-2995-4D41-8F58-DA565A0C14B3}" presName="box" presStyleLbl="node1" presStyleIdx="5" presStyleCnt="6" custScaleX="100000" custScaleY="88391" custLinFactNeighborX="-251" custLinFactNeighborY="-24308"/>
      <dgm:spPr/>
    </dgm:pt>
    <dgm:pt modelId="{D1599544-4D86-41C7-90FE-0640792D244E}" type="pres">
      <dgm:prSet presAssocID="{FEB28537-2995-4D41-8F58-DA565A0C14B3}" presName="img" presStyleLbl="fgImgPlace1" presStyleIdx="5" presStyleCnt="6" custScaleX="98425" custScaleY="102160" custLinFactNeighborX="7307" custLinFactNeighborY="-3454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6" t="5883" r="-306" b="5883"/>
          </a:stretch>
        </a:blipFill>
      </dgm:spPr>
    </dgm:pt>
    <dgm:pt modelId="{EB9C466C-E089-4BA6-B8BF-497BE40CAC24}" type="pres">
      <dgm:prSet presAssocID="{FEB28537-2995-4D41-8F58-DA565A0C14B3}" presName="text" presStyleLbl="node1" presStyleIdx="5" presStyleCnt="6">
        <dgm:presLayoutVars>
          <dgm:bulletEnabled val="1"/>
        </dgm:presLayoutVars>
      </dgm:prSet>
      <dgm:spPr/>
    </dgm:pt>
  </dgm:ptLst>
  <dgm:cxnLst>
    <dgm:cxn modelId="{72412808-5247-4711-9D1D-04EA7C5376E4}" type="presOf" srcId="{656EBA4D-6546-4D32-990F-B464E7BD84A3}" destId="{20D46639-21F9-4B51-8969-67361677C49B}" srcOrd="0" destOrd="0" presId="urn:microsoft.com/office/officeart/2005/8/layout/vList4#1"/>
    <dgm:cxn modelId="{C196451F-784D-4D07-A758-E6A816D348AE}" srcId="{D29C1434-07DC-4ACC-B721-898E7404F4DD}" destId="{AF360FA3-4263-45AB-BCC8-B3A6EC9E63B5}" srcOrd="0" destOrd="0" parTransId="{5A52D9C7-043C-4DAF-9996-837C3B34DBD6}" sibTransId="{7F3350FE-4BCF-4985-8DF8-48F84F2C9425}"/>
    <dgm:cxn modelId="{4596B924-FF02-4244-BF50-0D8E314A04FD}" type="presOf" srcId="{AF360FA3-4263-45AB-BCC8-B3A6EC9E63B5}" destId="{F254F722-C6A8-46B8-8F26-A34A68E953F9}" srcOrd="1" destOrd="0" presId="urn:microsoft.com/office/officeart/2005/8/layout/vList4#1"/>
    <dgm:cxn modelId="{E5E03B3C-2808-4574-B9E5-C5D99456F26B}" srcId="{D29C1434-07DC-4ACC-B721-898E7404F4DD}" destId="{E46D6109-BBAD-4042-AD7E-86F95C064339}" srcOrd="3" destOrd="0" parTransId="{5B4F3DE8-220D-4DEA-9ABC-39FFB8348C3A}" sibTransId="{AB7D4835-41B6-4146-8C36-9280B8589935}"/>
    <dgm:cxn modelId="{954FDE3F-A54A-491F-83B3-942A38933EEF}" srcId="{D29C1434-07DC-4ACC-B721-898E7404F4DD}" destId="{656EBA4D-6546-4D32-990F-B464E7BD84A3}" srcOrd="4" destOrd="0" parTransId="{7C558BBB-9224-4540-AF26-ADF2BB881533}" sibTransId="{92248FDF-B0C1-4464-87D6-84FDB0D24C4F}"/>
    <dgm:cxn modelId="{A8A45243-28EA-40ED-BB8C-17CDE12BA56A}" type="presOf" srcId="{D29C1434-07DC-4ACC-B721-898E7404F4DD}" destId="{62F875A4-59CB-4605-BE73-B144D27E37D5}" srcOrd="0" destOrd="0" presId="urn:microsoft.com/office/officeart/2005/8/layout/vList4#1"/>
    <dgm:cxn modelId="{676B6168-42BD-4AC1-9554-F683D5B19DA5}" type="presOf" srcId="{F615794B-CA90-46C3-A128-F9CA6BDAA7F2}" destId="{A4E6C7C9-8F97-4E39-A43B-5D7298CB9B85}" srcOrd="0" destOrd="0" presId="urn:microsoft.com/office/officeart/2005/8/layout/vList4#1"/>
    <dgm:cxn modelId="{24841A78-51EC-410F-96CB-1DB3B42FBA3A}" srcId="{D29C1434-07DC-4ACC-B721-898E7404F4DD}" destId="{F615794B-CA90-46C3-A128-F9CA6BDAA7F2}" srcOrd="1" destOrd="0" parTransId="{31761E6C-FC16-4535-81B0-EF4E2AFFCFAD}" sibTransId="{92479103-25C4-45EF-8C2B-AA6F86894C80}"/>
    <dgm:cxn modelId="{5F937678-878F-4BA1-824E-5ADB41C91F4F}" type="presOf" srcId="{E46D6109-BBAD-4042-AD7E-86F95C064339}" destId="{3AB529AD-E2E8-4633-BA45-4027B93C3FEA}" srcOrd="1" destOrd="0" presId="urn:microsoft.com/office/officeart/2005/8/layout/vList4#1"/>
    <dgm:cxn modelId="{3CF1F383-E3C8-4FDD-9E71-3F0201D4D652}" type="presOf" srcId="{F615794B-CA90-46C3-A128-F9CA6BDAA7F2}" destId="{8F5FCAE9-300A-4057-B72D-D479F993BD82}" srcOrd="1" destOrd="0" presId="urn:microsoft.com/office/officeart/2005/8/layout/vList4#1"/>
    <dgm:cxn modelId="{4D945187-C239-4764-94F2-62E720456014}" srcId="{D29C1434-07DC-4ACC-B721-898E7404F4DD}" destId="{7B8BA40A-77DA-4843-A2B0-083154D8FD40}" srcOrd="2" destOrd="0" parTransId="{9BAF9D35-4AFD-472E-991D-901CBA01FA22}" sibTransId="{70EAE666-BFE7-435B-A88B-59C9AAAE89CF}"/>
    <dgm:cxn modelId="{2615BB94-B211-433D-8006-8E928F73C98F}" type="presOf" srcId="{656EBA4D-6546-4D32-990F-B464E7BD84A3}" destId="{356DE029-3AF7-4F2E-8DF7-AF8E4D883BEC}" srcOrd="1" destOrd="0" presId="urn:microsoft.com/office/officeart/2005/8/layout/vList4#1"/>
    <dgm:cxn modelId="{28D6B99D-E0E1-46FB-9A43-17DD92E3CD76}" type="presOf" srcId="{7B8BA40A-77DA-4843-A2B0-083154D8FD40}" destId="{5F2A63F5-D63B-4159-9D11-B32F67987CE5}" srcOrd="0" destOrd="0" presId="urn:microsoft.com/office/officeart/2005/8/layout/vList4#1"/>
    <dgm:cxn modelId="{288B98A0-4E99-4D63-BAFF-BAA0C904183E}" type="presOf" srcId="{E46D6109-BBAD-4042-AD7E-86F95C064339}" destId="{02E2ED70-9CE2-45B3-910A-64C43419946D}" srcOrd="0" destOrd="0" presId="urn:microsoft.com/office/officeart/2005/8/layout/vList4#1"/>
    <dgm:cxn modelId="{1849F0B4-5DB0-48B8-9AB3-09445A14608C}" type="presOf" srcId="{FEB28537-2995-4D41-8F58-DA565A0C14B3}" destId="{EB9C466C-E089-4BA6-B8BF-497BE40CAC24}" srcOrd="1" destOrd="0" presId="urn:microsoft.com/office/officeart/2005/8/layout/vList4#1"/>
    <dgm:cxn modelId="{F22D46B6-9EC8-445D-B83C-DF83355372E4}" type="presOf" srcId="{FEB28537-2995-4D41-8F58-DA565A0C14B3}" destId="{79991295-F924-43EC-AB1E-E3A3F821E4E2}" srcOrd="0" destOrd="0" presId="urn:microsoft.com/office/officeart/2005/8/layout/vList4#1"/>
    <dgm:cxn modelId="{27921CCC-6279-47C5-9C06-B821744C7219}" type="presOf" srcId="{7B8BA40A-77DA-4843-A2B0-083154D8FD40}" destId="{2397F1B5-2A2D-4D01-B507-04F46EC77594}" srcOrd="1" destOrd="0" presId="urn:microsoft.com/office/officeart/2005/8/layout/vList4#1"/>
    <dgm:cxn modelId="{3FDC93DC-9BAB-42CA-B3EF-3F3F0E099829}" srcId="{D29C1434-07DC-4ACC-B721-898E7404F4DD}" destId="{FEB28537-2995-4D41-8F58-DA565A0C14B3}" srcOrd="5" destOrd="0" parTransId="{6574E37C-2811-4040-8B6C-AC56553639DC}" sibTransId="{E606F313-B733-4298-BF33-B3ED9F75A679}"/>
    <dgm:cxn modelId="{D7885DFC-AEEE-41E0-879B-A48B5DC0CF59}" type="presOf" srcId="{AF360FA3-4263-45AB-BCC8-B3A6EC9E63B5}" destId="{B1169F58-8D03-44F8-ADF0-AAC5AD88F81D}" srcOrd="0" destOrd="0" presId="urn:microsoft.com/office/officeart/2005/8/layout/vList4#1"/>
    <dgm:cxn modelId="{958C1156-9ED0-403C-96F2-3476D24B2949}" type="presParOf" srcId="{62F875A4-59CB-4605-BE73-B144D27E37D5}" destId="{EBD0E9F9-2B81-45DD-9D75-99949FAA8C31}" srcOrd="0" destOrd="0" presId="urn:microsoft.com/office/officeart/2005/8/layout/vList4#1"/>
    <dgm:cxn modelId="{4ED889F0-D12A-491E-9C94-E34E26D5771C}" type="presParOf" srcId="{EBD0E9F9-2B81-45DD-9D75-99949FAA8C31}" destId="{B1169F58-8D03-44F8-ADF0-AAC5AD88F81D}" srcOrd="0" destOrd="0" presId="urn:microsoft.com/office/officeart/2005/8/layout/vList4#1"/>
    <dgm:cxn modelId="{2344D01B-8069-4138-8EDD-CA6A1E21B670}" type="presParOf" srcId="{EBD0E9F9-2B81-45DD-9D75-99949FAA8C31}" destId="{B147690D-6991-44C8-AE62-AD904EFB4B9B}" srcOrd="1" destOrd="0" presId="urn:microsoft.com/office/officeart/2005/8/layout/vList4#1"/>
    <dgm:cxn modelId="{983E0547-FCA3-48C3-AFF6-4A3BB6C7F499}" type="presParOf" srcId="{EBD0E9F9-2B81-45DD-9D75-99949FAA8C31}" destId="{F254F722-C6A8-46B8-8F26-A34A68E953F9}" srcOrd="2" destOrd="0" presId="urn:microsoft.com/office/officeart/2005/8/layout/vList4#1"/>
    <dgm:cxn modelId="{F28BD9DE-1E35-4217-AE94-47668FAF56F8}" type="presParOf" srcId="{62F875A4-59CB-4605-BE73-B144D27E37D5}" destId="{7AE85FBB-3738-4824-84CB-E1CEDC3104D5}" srcOrd="1" destOrd="0" presId="urn:microsoft.com/office/officeart/2005/8/layout/vList4#1"/>
    <dgm:cxn modelId="{D3C3C1B4-8859-46DF-9B38-F823E5F5368F}" type="presParOf" srcId="{62F875A4-59CB-4605-BE73-B144D27E37D5}" destId="{68EA8704-9C30-4CD6-AA2F-CB339831CFEB}" srcOrd="2" destOrd="0" presId="urn:microsoft.com/office/officeart/2005/8/layout/vList4#1"/>
    <dgm:cxn modelId="{A82EDCC2-8296-4F35-8F3C-D62079BD7E5E}" type="presParOf" srcId="{68EA8704-9C30-4CD6-AA2F-CB339831CFEB}" destId="{A4E6C7C9-8F97-4E39-A43B-5D7298CB9B85}" srcOrd="0" destOrd="0" presId="urn:microsoft.com/office/officeart/2005/8/layout/vList4#1"/>
    <dgm:cxn modelId="{4B3494EA-9024-4ABC-BD43-24BE10E9FC9C}" type="presParOf" srcId="{68EA8704-9C30-4CD6-AA2F-CB339831CFEB}" destId="{50AAB814-87B4-4E80-B856-C333A6F98DC4}" srcOrd="1" destOrd="0" presId="urn:microsoft.com/office/officeart/2005/8/layout/vList4#1"/>
    <dgm:cxn modelId="{0762C1D2-7F7A-402F-B254-C9E8B7A6AA4D}" type="presParOf" srcId="{68EA8704-9C30-4CD6-AA2F-CB339831CFEB}" destId="{8F5FCAE9-300A-4057-B72D-D479F993BD82}" srcOrd="2" destOrd="0" presId="urn:microsoft.com/office/officeart/2005/8/layout/vList4#1"/>
    <dgm:cxn modelId="{AF4F1B21-4F03-4A0B-953B-00A4541B575F}" type="presParOf" srcId="{62F875A4-59CB-4605-BE73-B144D27E37D5}" destId="{D326BB32-7D95-41A4-9A4B-A8AE18740F73}" srcOrd="3" destOrd="0" presId="urn:microsoft.com/office/officeart/2005/8/layout/vList4#1"/>
    <dgm:cxn modelId="{2ABABE06-57B0-4CE5-85E6-68E6A962DDD1}" type="presParOf" srcId="{62F875A4-59CB-4605-BE73-B144D27E37D5}" destId="{22A8C587-B2AF-4B98-AC2F-708824F589E6}" srcOrd="4" destOrd="0" presId="urn:microsoft.com/office/officeart/2005/8/layout/vList4#1"/>
    <dgm:cxn modelId="{05472511-1640-48D3-B14D-E825BF10902A}" type="presParOf" srcId="{22A8C587-B2AF-4B98-AC2F-708824F589E6}" destId="{5F2A63F5-D63B-4159-9D11-B32F67987CE5}" srcOrd="0" destOrd="0" presId="urn:microsoft.com/office/officeart/2005/8/layout/vList4#1"/>
    <dgm:cxn modelId="{88E20C3C-0740-4A3B-A1DA-366B00442FDB}" type="presParOf" srcId="{22A8C587-B2AF-4B98-AC2F-708824F589E6}" destId="{A3F768FF-719B-4B88-8593-C0D28E0254FE}" srcOrd="1" destOrd="0" presId="urn:microsoft.com/office/officeart/2005/8/layout/vList4#1"/>
    <dgm:cxn modelId="{2EE8AD76-226B-4A46-827D-3B9785A3BE41}" type="presParOf" srcId="{22A8C587-B2AF-4B98-AC2F-708824F589E6}" destId="{2397F1B5-2A2D-4D01-B507-04F46EC77594}" srcOrd="2" destOrd="0" presId="urn:microsoft.com/office/officeart/2005/8/layout/vList4#1"/>
    <dgm:cxn modelId="{14B643DA-FA7D-4F56-A422-11702376E7EE}" type="presParOf" srcId="{62F875A4-59CB-4605-BE73-B144D27E37D5}" destId="{770EF428-98C6-4E85-A6AB-839B25951D21}" srcOrd="5" destOrd="0" presId="urn:microsoft.com/office/officeart/2005/8/layout/vList4#1"/>
    <dgm:cxn modelId="{73548A91-2A97-4AA2-9200-E877A27560C4}" type="presParOf" srcId="{62F875A4-59CB-4605-BE73-B144D27E37D5}" destId="{195E722E-071D-4FC5-8F71-B74D14365E71}" srcOrd="6" destOrd="0" presId="urn:microsoft.com/office/officeart/2005/8/layout/vList4#1"/>
    <dgm:cxn modelId="{39E50A59-083E-40FD-B322-8C39BAE03BB3}" type="presParOf" srcId="{195E722E-071D-4FC5-8F71-B74D14365E71}" destId="{02E2ED70-9CE2-45B3-910A-64C43419946D}" srcOrd="0" destOrd="0" presId="urn:microsoft.com/office/officeart/2005/8/layout/vList4#1"/>
    <dgm:cxn modelId="{879FD6D5-455D-4840-82CE-99F5CE141D3C}" type="presParOf" srcId="{195E722E-071D-4FC5-8F71-B74D14365E71}" destId="{99343AE9-0559-4930-8014-613F98C3B31D}" srcOrd="1" destOrd="0" presId="urn:microsoft.com/office/officeart/2005/8/layout/vList4#1"/>
    <dgm:cxn modelId="{59B69CE3-B65A-4BFC-A8FF-28C700ABA30F}" type="presParOf" srcId="{195E722E-071D-4FC5-8F71-B74D14365E71}" destId="{3AB529AD-E2E8-4633-BA45-4027B93C3FEA}" srcOrd="2" destOrd="0" presId="urn:microsoft.com/office/officeart/2005/8/layout/vList4#1"/>
    <dgm:cxn modelId="{5EC34DFF-8204-4BA1-927A-F5ABD299E52E}" type="presParOf" srcId="{62F875A4-59CB-4605-BE73-B144D27E37D5}" destId="{5E739294-4A59-4279-B434-3E39677FB09B}" srcOrd="7" destOrd="0" presId="urn:microsoft.com/office/officeart/2005/8/layout/vList4#1"/>
    <dgm:cxn modelId="{2A574B27-AABD-4528-A4AD-E7AF981E987C}" type="presParOf" srcId="{62F875A4-59CB-4605-BE73-B144D27E37D5}" destId="{5785771C-7010-4FB2-A6D6-E43A9171BA0C}" srcOrd="8" destOrd="0" presId="urn:microsoft.com/office/officeart/2005/8/layout/vList4#1"/>
    <dgm:cxn modelId="{1D0AE06F-5FDC-4A5C-8168-E43AB08473E4}" type="presParOf" srcId="{5785771C-7010-4FB2-A6D6-E43A9171BA0C}" destId="{20D46639-21F9-4B51-8969-67361677C49B}" srcOrd="0" destOrd="0" presId="urn:microsoft.com/office/officeart/2005/8/layout/vList4#1"/>
    <dgm:cxn modelId="{9567C37D-AFEC-4243-B4C5-D8EF1510166F}" type="presParOf" srcId="{5785771C-7010-4FB2-A6D6-E43A9171BA0C}" destId="{A78F34A4-895C-4890-AE6A-11D57C48F495}" srcOrd="1" destOrd="0" presId="urn:microsoft.com/office/officeart/2005/8/layout/vList4#1"/>
    <dgm:cxn modelId="{D480967E-0AF4-4988-AE4D-39C3ED66A9C6}" type="presParOf" srcId="{5785771C-7010-4FB2-A6D6-E43A9171BA0C}" destId="{356DE029-3AF7-4F2E-8DF7-AF8E4D883BEC}" srcOrd="2" destOrd="0" presId="urn:microsoft.com/office/officeart/2005/8/layout/vList4#1"/>
    <dgm:cxn modelId="{A8E5608E-5170-4E41-B151-7FB09200881B}" type="presParOf" srcId="{62F875A4-59CB-4605-BE73-B144D27E37D5}" destId="{1A8E557E-109D-4D9D-80BE-61E2DD215AA7}" srcOrd="9" destOrd="0" presId="urn:microsoft.com/office/officeart/2005/8/layout/vList4#1"/>
    <dgm:cxn modelId="{F41441E8-CCAD-4309-890A-5C6805603505}" type="presParOf" srcId="{62F875A4-59CB-4605-BE73-B144D27E37D5}" destId="{81935994-FE46-4D1B-89F4-99B546D62D10}" srcOrd="10" destOrd="0" presId="urn:microsoft.com/office/officeart/2005/8/layout/vList4#1"/>
    <dgm:cxn modelId="{B9427E6A-E864-4D4A-8457-90BB2F28B85A}" type="presParOf" srcId="{81935994-FE46-4D1B-89F4-99B546D62D10}" destId="{79991295-F924-43EC-AB1E-E3A3F821E4E2}" srcOrd="0" destOrd="0" presId="urn:microsoft.com/office/officeart/2005/8/layout/vList4#1"/>
    <dgm:cxn modelId="{3E65334C-7A96-482A-B175-7B87014AB846}" type="presParOf" srcId="{81935994-FE46-4D1B-89F4-99B546D62D10}" destId="{D1599544-4D86-41C7-90FE-0640792D244E}" srcOrd="1" destOrd="0" presId="urn:microsoft.com/office/officeart/2005/8/layout/vList4#1"/>
    <dgm:cxn modelId="{C4CC64F2-6FC8-4092-BB8A-6E6178F030BA}" type="presParOf" srcId="{81935994-FE46-4D1B-89F4-99B546D62D10}" destId="{EB9C466C-E089-4BA6-B8BF-497BE40CAC2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9CCD2E-6256-40E6-B2F6-2A0E2BD954C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894D0ED-7BD1-428E-9805-9669D0C72001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600" b="1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1 801</a:t>
          </a:r>
        </a:p>
      </dgm:t>
    </dgm:pt>
    <dgm:pt modelId="{E2D58E52-8C34-4364-953E-8E749F9B5FD6}" type="parTrans" cxnId="{B1829BE9-76AF-4E15-9AA8-2B1F16CE8BFC}">
      <dgm:prSet/>
      <dgm:spPr/>
      <dgm:t>
        <a:bodyPr/>
        <a:lstStyle/>
        <a:p>
          <a:endParaRPr lang="ru-RU" sz="3600" b="1" i="0"/>
        </a:p>
      </dgm:t>
    </dgm:pt>
    <dgm:pt modelId="{BDC2A0AB-646C-44BB-8D09-B3C46B0B5298}" type="sibTrans" cxnId="{B1829BE9-76AF-4E15-9AA8-2B1F16CE8BFC}">
      <dgm:prSet/>
      <dgm:spPr/>
      <dgm:t>
        <a:bodyPr/>
        <a:lstStyle/>
        <a:p>
          <a:endParaRPr lang="ru-RU" sz="3600" b="1" i="0"/>
        </a:p>
      </dgm:t>
    </dgm:pt>
    <dgm:pt modelId="{484DF9EE-A82C-4871-A2C5-F869D1B4D345}">
      <dgm:prSet phldrT="[Текст]" custT="1"/>
      <dgm:spPr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3600" b="1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2 734</a:t>
          </a:r>
        </a:p>
      </dgm:t>
    </dgm:pt>
    <dgm:pt modelId="{6FBE0B31-6FEE-4836-80B8-97DE465783DA}" type="parTrans" cxnId="{21528FF6-F228-4A47-AA10-A499FF57422D}">
      <dgm:prSet/>
      <dgm:spPr/>
      <dgm:t>
        <a:bodyPr/>
        <a:lstStyle/>
        <a:p>
          <a:endParaRPr lang="ru-RU" sz="3600" b="1" i="0"/>
        </a:p>
      </dgm:t>
    </dgm:pt>
    <dgm:pt modelId="{B790E403-6FB1-4C8C-AF3B-8F26DB32D55E}" type="sibTrans" cxnId="{21528FF6-F228-4A47-AA10-A499FF57422D}">
      <dgm:prSet/>
      <dgm:spPr/>
      <dgm:t>
        <a:bodyPr/>
        <a:lstStyle/>
        <a:p>
          <a:endParaRPr lang="ru-RU" sz="3600" b="1" i="0"/>
        </a:p>
      </dgm:t>
    </dgm:pt>
    <dgm:pt modelId="{C10BE81E-3ABE-4630-A188-02E7F59A9CEB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FF0066"/>
        </a:solidFill>
        <a:ln>
          <a:solidFill>
            <a:srgbClr val="FF66FF"/>
          </a:solidFill>
        </a:ln>
      </dgm:spPr>
      <dgm:t>
        <a:bodyPr/>
        <a:lstStyle/>
        <a:p>
          <a:endParaRPr lang="ru-RU" sz="3600" b="1" i="0" dirty="0"/>
        </a:p>
        <a:p>
          <a:endParaRPr lang="ru-RU" sz="3600" b="1" i="0" dirty="0"/>
        </a:p>
        <a:p>
          <a:r>
            <a:rPr lang="ru-RU" sz="3600" b="1" i="0" dirty="0"/>
            <a:t>                                                   </a:t>
          </a:r>
          <a:r>
            <a:rPr lang="ru-RU" sz="3600" b="1" i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933</a:t>
          </a:r>
        </a:p>
        <a:p>
          <a:endParaRPr lang="ru-RU" sz="3600" b="1" i="0" dirty="0"/>
        </a:p>
      </dgm:t>
    </dgm:pt>
    <dgm:pt modelId="{E406A073-6B1B-4C17-B6CD-272C015E2DE6}" type="parTrans" cxnId="{40453054-3CC3-44E2-BE35-EA75205C1546}">
      <dgm:prSet/>
      <dgm:spPr/>
      <dgm:t>
        <a:bodyPr/>
        <a:lstStyle/>
        <a:p>
          <a:endParaRPr lang="ru-RU" sz="3600" b="1" i="0"/>
        </a:p>
      </dgm:t>
    </dgm:pt>
    <dgm:pt modelId="{D5C08311-0F3A-43BA-B5ED-3B6D32CD038A}" type="sibTrans" cxnId="{40453054-3CC3-44E2-BE35-EA75205C1546}">
      <dgm:prSet/>
      <dgm:spPr/>
      <dgm:t>
        <a:bodyPr/>
        <a:lstStyle/>
        <a:p>
          <a:endParaRPr lang="ru-RU" sz="3600" b="1" i="0"/>
        </a:p>
      </dgm:t>
    </dgm:pt>
    <dgm:pt modelId="{57DD7AB5-E6A7-48A6-9DA0-3C3937995580}" type="pres">
      <dgm:prSet presAssocID="{139CCD2E-6256-40E6-B2F6-2A0E2BD954C2}" presName="Name0" presStyleCnt="0">
        <dgm:presLayoutVars>
          <dgm:dir/>
          <dgm:animLvl val="lvl"/>
          <dgm:resizeHandles val="exact"/>
        </dgm:presLayoutVars>
      </dgm:prSet>
      <dgm:spPr/>
    </dgm:pt>
    <dgm:pt modelId="{8AA98769-9651-4815-AD17-94D68E780A78}" type="pres">
      <dgm:prSet presAssocID="{C10BE81E-3ABE-4630-A188-02E7F59A9CEB}" presName="Name8" presStyleCnt="0"/>
      <dgm:spPr/>
    </dgm:pt>
    <dgm:pt modelId="{84909307-38F4-41FC-BE34-E5243D005C70}" type="pres">
      <dgm:prSet presAssocID="{C10BE81E-3ABE-4630-A188-02E7F59A9CEB}" presName="level" presStyleLbl="node1" presStyleIdx="0" presStyleCnt="3" custAng="0" custScaleX="102436" custScaleY="42081" custLinFactNeighborX="-166" custLinFactNeighborY="4249">
        <dgm:presLayoutVars>
          <dgm:chMax val="1"/>
          <dgm:bulletEnabled val="1"/>
        </dgm:presLayoutVars>
      </dgm:prSet>
      <dgm:spPr/>
    </dgm:pt>
    <dgm:pt modelId="{47532BA1-0F0D-4B1F-B99F-9E7B874138EB}" type="pres">
      <dgm:prSet presAssocID="{C10BE81E-3ABE-4630-A188-02E7F59A9CE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23962FF-6122-4524-A1A7-568DD2E0E8DC}" type="pres">
      <dgm:prSet presAssocID="{6894D0ED-7BD1-428E-9805-9669D0C72001}" presName="Name8" presStyleCnt="0"/>
      <dgm:spPr/>
    </dgm:pt>
    <dgm:pt modelId="{54360B6E-4E7A-44A2-9E5F-1D7E2ADC4A85}" type="pres">
      <dgm:prSet presAssocID="{6894D0ED-7BD1-428E-9805-9669D0C72001}" presName="level" presStyleLbl="node1" presStyleIdx="1" presStyleCnt="3" custScaleX="100106" custScaleY="28448" custLinFactNeighborX="-8" custLinFactNeighborY="2241">
        <dgm:presLayoutVars>
          <dgm:chMax val="1"/>
          <dgm:bulletEnabled val="1"/>
        </dgm:presLayoutVars>
      </dgm:prSet>
      <dgm:spPr/>
    </dgm:pt>
    <dgm:pt modelId="{6B5F5540-E513-48F6-A10F-04A025367AB7}" type="pres">
      <dgm:prSet presAssocID="{6894D0ED-7BD1-428E-9805-9669D0C7200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6189C2C-D136-4928-AB85-E641A2BF423D}" type="pres">
      <dgm:prSet presAssocID="{484DF9EE-A82C-4871-A2C5-F869D1B4D345}" presName="Name8" presStyleCnt="0"/>
      <dgm:spPr/>
    </dgm:pt>
    <dgm:pt modelId="{688566ED-96FC-49A0-B78A-CE25416DFCC7}" type="pres">
      <dgm:prSet presAssocID="{484DF9EE-A82C-4871-A2C5-F869D1B4D345}" presName="level" presStyleLbl="node1" presStyleIdx="2" presStyleCnt="3" custScaleY="23607" custLinFactNeighborY="1497">
        <dgm:presLayoutVars>
          <dgm:chMax val="1"/>
          <dgm:bulletEnabled val="1"/>
        </dgm:presLayoutVars>
      </dgm:prSet>
      <dgm:spPr/>
    </dgm:pt>
    <dgm:pt modelId="{44623ED9-E726-41C6-AACC-239795BF6DE2}" type="pres">
      <dgm:prSet presAssocID="{484DF9EE-A82C-4871-A2C5-F869D1B4D34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B48DF10-9526-4C27-9047-4A257A246436}" type="presOf" srcId="{484DF9EE-A82C-4871-A2C5-F869D1B4D345}" destId="{44623ED9-E726-41C6-AACC-239795BF6DE2}" srcOrd="1" destOrd="0" presId="urn:microsoft.com/office/officeart/2005/8/layout/pyramid1"/>
    <dgm:cxn modelId="{97665626-F471-4D67-91C0-F32C979FDE50}" type="presOf" srcId="{6894D0ED-7BD1-428E-9805-9669D0C72001}" destId="{54360B6E-4E7A-44A2-9E5F-1D7E2ADC4A85}" srcOrd="0" destOrd="0" presId="urn:microsoft.com/office/officeart/2005/8/layout/pyramid1"/>
    <dgm:cxn modelId="{40453054-3CC3-44E2-BE35-EA75205C1546}" srcId="{139CCD2E-6256-40E6-B2F6-2A0E2BD954C2}" destId="{C10BE81E-3ABE-4630-A188-02E7F59A9CEB}" srcOrd="0" destOrd="0" parTransId="{E406A073-6B1B-4C17-B6CD-272C015E2DE6}" sibTransId="{D5C08311-0F3A-43BA-B5ED-3B6D32CD038A}"/>
    <dgm:cxn modelId="{BA0B5E77-522B-4678-A4A7-71EB31F04C01}" type="presOf" srcId="{6894D0ED-7BD1-428E-9805-9669D0C72001}" destId="{6B5F5540-E513-48F6-A10F-04A025367AB7}" srcOrd="1" destOrd="0" presId="urn:microsoft.com/office/officeart/2005/8/layout/pyramid1"/>
    <dgm:cxn modelId="{90B4D592-3FB9-49FC-9750-D060A5642F5E}" type="presOf" srcId="{C10BE81E-3ABE-4630-A188-02E7F59A9CEB}" destId="{84909307-38F4-41FC-BE34-E5243D005C70}" srcOrd="0" destOrd="0" presId="urn:microsoft.com/office/officeart/2005/8/layout/pyramid1"/>
    <dgm:cxn modelId="{E5FFE6AD-6D0F-4CF2-AFD5-DAE9F5925D14}" type="presOf" srcId="{484DF9EE-A82C-4871-A2C5-F869D1B4D345}" destId="{688566ED-96FC-49A0-B78A-CE25416DFCC7}" srcOrd="0" destOrd="0" presId="urn:microsoft.com/office/officeart/2005/8/layout/pyramid1"/>
    <dgm:cxn modelId="{E5C6E9DD-14FA-45A7-912D-C948CEB9A8C6}" type="presOf" srcId="{C10BE81E-3ABE-4630-A188-02E7F59A9CEB}" destId="{47532BA1-0F0D-4B1F-B99F-9E7B874138EB}" srcOrd="1" destOrd="0" presId="urn:microsoft.com/office/officeart/2005/8/layout/pyramid1"/>
    <dgm:cxn modelId="{B1829BE9-76AF-4E15-9AA8-2B1F16CE8BFC}" srcId="{139CCD2E-6256-40E6-B2F6-2A0E2BD954C2}" destId="{6894D0ED-7BD1-428E-9805-9669D0C72001}" srcOrd="1" destOrd="0" parTransId="{E2D58E52-8C34-4364-953E-8E749F9B5FD6}" sibTransId="{BDC2A0AB-646C-44BB-8D09-B3C46B0B5298}"/>
    <dgm:cxn modelId="{21528FF6-F228-4A47-AA10-A499FF57422D}" srcId="{139CCD2E-6256-40E6-B2F6-2A0E2BD954C2}" destId="{484DF9EE-A82C-4871-A2C5-F869D1B4D345}" srcOrd="2" destOrd="0" parTransId="{6FBE0B31-6FEE-4836-80B8-97DE465783DA}" sibTransId="{B790E403-6FB1-4C8C-AF3B-8F26DB32D55E}"/>
    <dgm:cxn modelId="{614D09F8-4D73-4F23-824D-71D9301AA9F8}" type="presOf" srcId="{139CCD2E-6256-40E6-B2F6-2A0E2BD954C2}" destId="{57DD7AB5-E6A7-48A6-9DA0-3C3937995580}" srcOrd="0" destOrd="0" presId="urn:microsoft.com/office/officeart/2005/8/layout/pyramid1"/>
    <dgm:cxn modelId="{10DC07CD-12E6-4340-8CB3-9F35876614E8}" type="presParOf" srcId="{57DD7AB5-E6A7-48A6-9DA0-3C3937995580}" destId="{8AA98769-9651-4815-AD17-94D68E780A78}" srcOrd="0" destOrd="0" presId="urn:microsoft.com/office/officeart/2005/8/layout/pyramid1"/>
    <dgm:cxn modelId="{65C3CDD1-6B84-451D-BAE7-C9E1E5DE2496}" type="presParOf" srcId="{8AA98769-9651-4815-AD17-94D68E780A78}" destId="{84909307-38F4-41FC-BE34-E5243D005C70}" srcOrd="0" destOrd="0" presId="urn:microsoft.com/office/officeart/2005/8/layout/pyramid1"/>
    <dgm:cxn modelId="{7FD3E127-71FD-4765-9102-F5E91444E4D3}" type="presParOf" srcId="{8AA98769-9651-4815-AD17-94D68E780A78}" destId="{47532BA1-0F0D-4B1F-B99F-9E7B874138EB}" srcOrd="1" destOrd="0" presId="urn:microsoft.com/office/officeart/2005/8/layout/pyramid1"/>
    <dgm:cxn modelId="{BF79AC6A-757D-49DE-B9B7-727EE545E9D3}" type="presParOf" srcId="{57DD7AB5-E6A7-48A6-9DA0-3C3937995580}" destId="{223962FF-6122-4524-A1A7-568DD2E0E8DC}" srcOrd="1" destOrd="0" presId="urn:microsoft.com/office/officeart/2005/8/layout/pyramid1"/>
    <dgm:cxn modelId="{0C57B3FF-1939-41A2-98B4-04B4F7DFDD52}" type="presParOf" srcId="{223962FF-6122-4524-A1A7-568DD2E0E8DC}" destId="{54360B6E-4E7A-44A2-9E5F-1D7E2ADC4A85}" srcOrd="0" destOrd="0" presId="urn:microsoft.com/office/officeart/2005/8/layout/pyramid1"/>
    <dgm:cxn modelId="{EEF8B666-C569-48B3-94F0-2A87E7EDBE5E}" type="presParOf" srcId="{223962FF-6122-4524-A1A7-568DD2E0E8DC}" destId="{6B5F5540-E513-48F6-A10F-04A025367AB7}" srcOrd="1" destOrd="0" presId="urn:microsoft.com/office/officeart/2005/8/layout/pyramid1"/>
    <dgm:cxn modelId="{16F276BC-FF2F-47F5-85CA-1B5443F2593E}" type="presParOf" srcId="{57DD7AB5-E6A7-48A6-9DA0-3C3937995580}" destId="{C6189C2C-D136-4928-AB85-E641A2BF423D}" srcOrd="2" destOrd="0" presId="urn:microsoft.com/office/officeart/2005/8/layout/pyramid1"/>
    <dgm:cxn modelId="{B3AC0B90-FB52-4672-9F40-E70CD3542BD9}" type="presParOf" srcId="{C6189C2C-D136-4928-AB85-E641A2BF423D}" destId="{688566ED-96FC-49A0-B78A-CE25416DFCC7}" srcOrd="0" destOrd="0" presId="urn:microsoft.com/office/officeart/2005/8/layout/pyramid1"/>
    <dgm:cxn modelId="{D5C294C5-9A26-423D-BF6F-630DA130A674}" type="presParOf" srcId="{C6189C2C-D136-4928-AB85-E641A2BF423D}" destId="{44623ED9-E726-41C6-AACC-239795BF6DE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9CCD2E-6256-40E6-B2F6-2A0E2BD954C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FE8F368D-E4EB-4C03-A43B-D171C586D991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FF0066"/>
        </a:solidFill>
        <a:ln>
          <a:solidFill>
            <a:srgbClr val="FF66FF"/>
          </a:solidFill>
        </a:ln>
      </dgm:spPr>
      <dgm:t>
        <a:bodyPr/>
        <a:lstStyle/>
        <a:p>
          <a:pPr algn="ctr"/>
          <a:endParaRPr lang="ru-RU" sz="3600" dirty="0"/>
        </a:p>
        <a:p>
          <a:pPr algn="ctr"/>
          <a:endParaRPr lang="ru-RU" sz="3600" dirty="0"/>
        </a:p>
        <a:p>
          <a:pPr algn="ctr"/>
          <a:r>
            <a:rPr lang="ru-RU" sz="3600" dirty="0"/>
            <a:t>                                                   </a:t>
          </a:r>
          <a:r>
            <a: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993</a:t>
          </a:r>
          <a:endParaRPr lang="ru-RU" sz="3600" b="1" i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3600" dirty="0"/>
        </a:p>
      </dgm:t>
    </dgm:pt>
    <dgm:pt modelId="{D049F685-DFD5-41E0-9C56-0B02BFAD1A23}" type="parTrans" cxnId="{9F09099B-B0CB-4D8D-8C71-6D9D9EE3968C}">
      <dgm:prSet/>
      <dgm:spPr/>
      <dgm:t>
        <a:bodyPr/>
        <a:lstStyle/>
        <a:p>
          <a:endParaRPr lang="ru-RU" sz="3600"/>
        </a:p>
      </dgm:t>
    </dgm:pt>
    <dgm:pt modelId="{D927D32A-689C-4C17-B261-D397FF6CBE48}" type="sibTrans" cxnId="{9F09099B-B0CB-4D8D-8C71-6D9D9EE3968C}">
      <dgm:prSet/>
      <dgm:spPr/>
      <dgm:t>
        <a:bodyPr/>
        <a:lstStyle/>
        <a:p>
          <a:endParaRPr lang="ru-RU" sz="3600"/>
        </a:p>
      </dgm:t>
    </dgm:pt>
    <dgm:pt modelId="{6894D0ED-7BD1-428E-9805-9669D0C72001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1 844</a:t>
          </a:r>
        </a:p>
      </dgm:t>
    </dgm:pt>
    <dgm:pt modelId="{E2D58E52-8C34-4364-953E-8E749F9B5FD6}" type="parTrans" cxnId="{B1829BE9-76AF-4E15-9AA8-2B1F16CE8BFC}">
      <dgm:prSet/>
      <dgm:spPr/>
      <dgm:t>
        <a:bodyPr/>
        <a:lstStyle/>
        <a:p>
          <a:endParaRPr lang="ru-RU" sz="3600"/>
        </a:p>
      </dgm:t>
    </dgm:pt>
    <dgm:pt modelId="{BDC2A0AB-646C-44BB-8D09-B3C46B0B5298}" type="sibTrans" cxnId="{B1829BE9-76AF-4E15-9AA8-2B1F16CE8BFC}">
      <dgm:prSet/>
      <dgm:spPr/>
      <dgm:t>
        <a:bodyPr/>
        <a:lstStyle/>
        <a:p>
          <a:endParaRPr lang="ru-RU" sz="3600"/>
        </a:p>
      </dgm:t>
    </dgm:pt>
    <dgm:pt modelId="{484DF9EE-A82C-4871-A2C5-F869D1B4D345}">
      <dgm:prSet phldrT="[Текст]" custT="1"/>
      <dgm:spPr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2 837</a:t>
          </a:r>
        </a:p>
      </dgm:t>
    </dgm:pt>
    <dgm:pt modelId="{6FBE0B31-6FEE-4836-80B8-97DE465783DA}" type="parTrans" cxnId="{21528FF6-F228-4A47-AA10-A499FF57422D}">
      <dgm:prSet/>
      <dgm:spPr/>
      <dgm:t>
        <a:bodyPr/>
        <a:lstStyle/>
        <a:p>
          <a:endParaRPr lang="ru-RU" sz="3600"/>
        </a:p>
      </dgm:t>
    </dgm:pt>
    <dgm:pt modelId="{B790E403-6FB1-4C8C-AF3B-8F26DB32D55E}" type="sibTrans" cxnId="{21528FF6-F228-4A47-AA10-A499FF57422D}">
      <dgm:prSet/>
      <dgm:spPr/>
      <dgm:t>
        <a:bodyPr/>
        <a:lstStyle/>
        <a:p>
          <a:endParaRPr lang="ru-RU" sz="3600"/>
        </a:p>
      </dgm:t>
    </dgm:pt>
    <dgm:pt modelId="{57DD7AB5-E6A7-48A6-9DA0-3C3937995580}" type="pres">
      <dgm:prSet presAssocID="{139CCD2E-6256-40E6-B2F6-2A0E2BD954C2}" presName="Name0" presStyleCnt="0">
        <dgm:presLayoutVars>
          <dgm:dir/>
          <dgm:animLvl val="lvl"/>
          <dgm:resizeHandles val="exact"/>
        </dgm:presLayoutVars>
      </dgm:prSet>
      <dgm:spPr/>
    </dgm:pt>
    <dgm:pt modelId="{ABA5C893-EBBD-41C1-A9E4-B544CB299EC0}" type="pres">
      <dgm:prSet presAssocID="{FE8F368D-E4EB-4C03-A43B-D171C586D991}" presName="Name8" presStyleCnt="0"/>
      <dgm:spPr/>
    </dgm:pt>
    <dgm:pt modelId="{2012E868-E3DD-46CC-8FC1-11EC89FABF6D}" type="pres">
      <dgm:prSet presAssocID="{FE8F368D-E4EB-4C03-A43B-D171C586D991}" presName="level" presStyleLbl="node1" presStyleIdx="0" presStyleCnt="3" custAng="0" custScaleX="96857" custScaleY="40407" custLinFactNeighborX="-2488" custLinFactNeighborY="-599">
        <dgm:presLayoutVars>
          <dgm:chMax val="1"/>
          <dgm:bulletEnabled val="1"/>
        </dgm:presLayoutVars>
      </dgm:prSet>
      <dgm:spPr/>
    </dgm:pt>
    <dgm:pt modelId="{1253B3A7-6AA6-43BB-AF78-7EB0C391DF6A}" type="pres">
      <dgm:prSet presAssocID="{FE8F368D-E4EB-4C03-A43B-D171C586D99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23962FF-6122-4524-A1A7-568DD2E0E8DC}" type="pres">
      <dgm:prSet presAssocID="{6894D0ED-7BD1-428E-9805-9669D0C72001}" presName="Name8" presStyleCnt="0"/>
      <dgm:spPr/>
    </dgm:pt>
    <dgm:pt modelId="{54360B6E-4E7A-44A2-9E5F-1D7E2ADC4A85}" type="pres">
      <dgm:prSet presAssocID="{6894D0ED-7BD1-428E-9805-9669D0C72001}" presName="level" presStyleLbl="node1" presStyleIdx="1" presStyleCnt="3" custScaleX="97294" custScaleY="36369" custLinFactNeighborY="1097">
        <dgm:presLayoutVars>
          <dgm:chMax val="1"/>
          <dgm:bulletEnabled val="1"/>
        </dgm:presLayoutVars>
      </dgm:prSet>
      <dgm:spPr/>
    </dgm:pt>
    <dgm:pt modelId="{6B5F5540-E513-48F6-A10F-04A025367AB7}" type="pres">
      <dgm:prSet presAssocID="{6894D0ED-7BD1-428E-9805-9669D0C7200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6189C2C-D136-4928-AB85-E641A2BF423D}" type="pres">
      <dgm:prSet presAssocID="{484DF9EE-A82C-4871-A2C5-F869D1B4D345}" presName="Name8" presStyleCnt="0"/>
      <dgm:spPr/>
    </dgm:pt>
    <dgm:pt modelId="{688566ED-96FC-49A0-B78A-CE25416DFCC7}" type="pres">
      <dgm:prSet presAssocID="{484DF9EE-A82C-4871-A2C5-F869D1B4D345}" presName="level" presStyleLbl="node1" presStyleIdx="2" presStyleCnt="3" custScaleX="97314" custScaleY="25494" custLinFactNeighborX="-128" custLinFactNeighborY="0">
        <dgm:presLayoutVars>
          <dgm:chMax val="1"/>
          <dgm:bulletEnabled val="1"/>
        </dgm:presLayoutVars>
      </dgm:prSet>
      <dgm:spPr/>
    </dgm:pt>
    <dgm:pt modelId="{44623ED9-E726-41C6-AACC-239795BF6DE2}" type="pres">
      <dgm:prSet presAssocID="{484DF9EE-A82C-4871-A2C5-F869D1B4D34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F09099B-B0CB-4D8D-8C71-6D9D9EE3968C}" srcId="{139CCD2E-6256-40E6-B2F6-2A0E2BD954C2}" destId="{FE8F368D-E4EB-4C03-A43B-D171C586D991}" srcOrd="0" destOrd="0" parTransId="{D049F685-DFD5-41E0-9C56-0B02BFAD1A23}" sibTransId="{D927D32A-689C-4C17-B261-D397FF6CBE48}"/>
    <dgm:cxn modelId="{3AF8A0A9-6DE3-45EB-B351-99ECAACC6F43}" type="presOf" srcId="{6894D0ED-7BD1-428E-9805-9669D0C72001}" destId="{54360B6E-4E7A-44A2-9E5F-1D7E2ADC4A85}" srcOrd="0" destOrd="0" presId="urn:microsoft.com/office/officeart/2005/8/layout/pyramid1"/>
    <dgm:cxn modelId="{D2AFDDB4-58E9-439A-ADBD-E3F31CE740CB}" type="presOf" srcId="{484DF9EE-A82C-4871-A2C5-F869D1B4D345}" destId="{44623ED9-E726-41C6-AACC-239795BF6DE2}" srcOrd="1" destOrd="0" presId="urn:microsoft.com/office/officeart/2005/8/layout/pyramid1"/>
    <dgm:cxn modelId="{84B651C5-C372-47B6-90CD-3FA7E93CD7F3}" type="presOf" srcId="{484DF9EE-A82C-4871-A2C5-F869D1B4D345}" destId="{688566ED-96FC-49A0-B78A-CE25416DFCC7}" srcOrd="0" destOrd="0" presId="urn:microsoft.com/office/officeart/2005/8/layout/pyramid1"/>
    <dgm:cxn modelId="{7B4989CE-E5E4-410E-BD09-023F0C7918CE}" type="presOf" srcId="{FE8F368D-E4EB-4C03-A43B-D171C586D991}" destId="{2012E868-E3DD-46CC-8FC1-11EC89FABF6D}" srcOrd="0" destOrd="0" presId="urn:microsoft.com/office/officeart/2005/8/layout/pyramid1"/>
    <dgm:cxn modelId="{5D4631D0-3A7C-41E2-A7E7-672374E9C452}" type="presOf" srcId="{6894D0ED-7BD1-428E-9805-9669D0C72001}" destId="{6B5F5540-E513-48F6-A10F-04A025367AB7}" srcOrd="1" destOrd="0" presId="urn:microsoft.com/office/officeart/2005/8/layout/pyramid1"/>
    <dgm:cxn modelId="{56F89EE7-30CE-472F-9603-C84F903CE185}" type="presOf" srcId="{139CCD2E-6256-40E6-B2F6-2A0E2BD954C2}" destId="{57DD7AB5-E6A7-48A6-9DA0-3C3937995580}" srcOrd="0" destOrd="0" presId="urn:microsoft.com/office/officeart/2005/8/layout/pyramid1"/>
    <dgm:cxn modelId="{B1829BE9-76AF-4E15-9AA8-2B1F16CE8BFC}" srcId="{139CCD2E-6256-40E6-B2F6-2A0E2BD954C2}" destId="{6894D0ED-7BD1-428E-9805-9669D0C72001}" srcOrd="1" destOrd="0" parTransId="{E2D58E52-8C34-4364-953E-8E749F9B5FD6}" sibTransId="{BDC2A0AB-646C-44BB-8D09-B3C46B0B5298}"/>
    <dgm:cxn modelId="{21528FF6-F228-4A47-AA10-A499FF57422D}" srcId="{139CCD2E-6256-40E6-B2F6-2A0E2BD954C2}" destId="{484DF9EE-A82C-4871-A2C5-F869D1B4D345}" srcOrd="2" destOrd="0" parTransId="{6FBE0B31-6FEE-4836-80B8-97DE465783DA}" sibTransId="{B790E403-6FB1-4C8C-AF3B-8F26DB32D55E}"/>
    <dgm:cxn modelId="{E99980FF-EE60-49AD-B8D2-1E739C7E1982}" type="presOf" srcId="{FE8F368D-E4EB-4C03-A43B-D171C586D991}" destId="{1253B3A7-6AA6-43BB-AF78-7EB0C391DF6A}" srcOrd="1" destOrd="0" presId="urn:microsoft.com/office/officeart/2005/8/layout/pyramid1"/>
    <dgm:cxn modelId="{F6C75444-B295-4358-A131-8B907BED5438}" type="presParOf" srcId="{57DD7AB5-E6A7-48A6-9DA0-3C3937995580}" destId="{ABA5C893-EBBD-41C1-A9E4-B544CB299EC0}" srcOrd="0" destOrd="0" presId="urn:microsoft.com/office/officeart/2005/8/layout/pyramid1"/>
    <dgm:cxn modelId="{78B8146A-1EC6-4AB0-BAD0-38ABA0B21CEC}" type="presParOf" srcId="{ABA5C893-EBBD-41C1-A9E4-B544CB299EC0}" destId="{2012E868-E3DD-46CC-8FC1-11EC89FABF6D}" srcOrd="0" destOrd="0" presId="urn:microsoft.com/office/officeart/2005/8/layout/pyramid1"/>
    <dgm:cxn modelId="{8552447E-775B-48D7-9230-D105D78B030E}" type="presParOf" srcId="{ABA5C893-EBBD-41C1-A9E4-B544CB299EC0}" destId="{1253B3A7-6AA6-43BB-AF78-7EB0C391DF6A}" srcOrd="1" destOrd="0" presId="urn:microsoft.com/office/officeart/2005/8/layout/pyramid1"/>
    <dgm:cxn modelId="{75253853-5DB5-4193-9A04-AC4F1E798FEB}" type="presParOf" srcId="{57DD7AB5-E6A7-48A6-9DA0-3C3937995580}" destId="{223962FF-6122-4524-A1A7-568DD2E0E8DC}" srcOrd="1" destOrd="0" presId="urn:microsoft.com/office/officeart/2005/8/layout/pyramid1"/>
    <dgm:cxn modelId="{2B61B0F6-2734-4BC7-B851-B163134F72EF}" type="presParOf" srcId="{223962FF-6122-4524-A1A7-568DD2E0E8DC}" destId="{54360B6E-4E7A-44A2-9E5F-1D7E2ADC4A85}" srcOrd="0" destOrd="0" presId="urn:microsoft.com/office/officeart/2005/8/layout/pyramid1"/>
    <dgm:cxn modelId="{DFF24626-0C39-4426-BD91-26BD96E48DCB}" type="presParOf" srcId="{223962FF-6122-4524-A1A7-568DD2E0E8DC}" destId="{6B5F5540-E513-48F6-A10F-04A025367AB7}" srcOrd="1" destOrd="0" presId="urn:microsoft.com/office/officeart/2005/8/layout/pyramid1"/>
    <dgm:cxn modelId="{6630A00E-12CD-4FDE-BB41-9AAD782FD891}" type="presParOf" srcId="{57DD7AB5-E6A7-48A6-9DA0-3C3937995580}" destId="{C6189C2C-D136-4928-AB85-E641A2BF423D}" srcOrd="2" destOrd="0" presId="urn:microsoft.com/office/officeart/2005/8/layout/pyramid1"/>
    <dgm:cxn modelId="{E973DDF4-1FDB-42AB-9D46-9D3CA5899A35}" type="presParOf" srcId="{C6189C2C-D136-4928-AB85-E641A2BF423D}" destId="{688566ED-96FC-49A0-B78A-CE25416DFCC7}" srcOrd="0" destOrd="0" presId="urn:microsoft.com/office/officeart/2005/8/layout/pyramid1"/>
    <dgm:cxn modelId="{691BD1AE-7E0D-4768-885A-A545B5BC2E1C}" type="presParOf" srcId="{C6189C2C-D136-4928-AB85-E641A2BF423D}" destId="{44623ED9-E726-41C6-AACC-239795BF6DE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55AA35-1046-447D-A188-E86272F299F2}" type="doc">
      <dgm:prSet loTypeId="urn:microsoft.com/office/officeart/2005/8/layout/default#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4F7CED8-85F6-4CF1-BF9E-A0D71CF71FF8}">
      <dgm:prSet phldrT="[Текст]" custT="1"/>
      <dgm:spPr>
        <a:gradFill rotWithShape="0">
          <a:gsLst>
            <a:gs pos="0">
              <a:srgbClr val="A568D2"/>
            </a:gs>
            <a:gs pos="76000">
              <a:srgbClr val="C977DF"/>
            </a:gs>
            <a:gs pos="100000">
              <a:srgbClr val="E9A5E6"/>
            </a:gs>
          </a:gsLst>
        </a:gradFill>
      </dgm:spPr>
      <dgm:t>
        <a:bodyPr/>
        <a:lstStyle/>
        <a:p>
          <a:r>
            <a:rPr lang="ru-RU" sz="1400" b="1" dirty="0">
              <a:solidFill>
                <a:srgbClr val="481F6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Финансовое обеспечение государственных гарантий реализации прав на получение общедоступного и бесплатного дошкольного, начального общего, основного общего, среднего общего образования в муниципальных общеобразовательных организациях </a:t>
          </a:r>
        </a:p>
      </dgm:t>
    </dgm:pt>
    <dgm:pt modelId="{4B0D5136-BE93-4192-9F48-559D51E57806}" type="parTrans" cxnId="{CD7D0654-64CE-4EFE-B20F-635BDD1EF16C}">
      <dgm:prSet/>
      <dgm:spPr/>
      <dgm:t>
        <a:bodyPr/>
        <a:lstStyle/>
        <a:p>
          <a:endParaRPr lang="ru-RU"/>
        </a:p>
      </dgm:t>
    </dgm:pt>
    <dgm:pt modelId="{C9CCEB0E-32AC-4D9C-A717-404D58FDD1DF}" type="sibTrans" cxnId="{CD7D0654-64CE-4EFE-B20F-635BDD1EF16C}">
      <dgm:prSet/>
      <dgm:spPr/>
      <dgm:t>
        <a:bodyPr/>
        <a:lstStyle/>
        <a:p>
          <a:endParaRPr lang="ru-RU"/>
        </a:p>
      </dgm:t>
    </dgm:pt>
    <dgm:pt modelId="{D0EF626C-6DAC-4436-8337-8B6F4EFB14FE}">
      <dgm:prSet phldrT="[Текст]" custT="1"/>
      <dgm:spPr>
        <a:gradFill rotWithShape="0">
          <a:gsLst>
            <a:gs pos="0">
              <a:srgbClr val="FFC000"/>
            </a:gs>
            <a:gs pos="76000">
              <a:srgbClr val="DDE878"/>
            </a:gs>
            <a:gs pos="100000">
              <a:srgbClr val="FFFF99"/>
            </a:gs>
          </a:gsLst>
        </a:gradFill>
      </dgm:spPr>
      <dgm:t>
        <a:bodyPr/>
        <a:lstStyle/>
        <a:p>
          <a:r>
            <a:rPr lang="ru-RU" sz="1400" b="1" cap="none" spc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baseline="0" dirty="0">
              <a:solidFill>
                <a:srgbClr val="2F2203"/>
              </a:solidFill>
              <a:latin typeface="Times New Roman" pitchFamily="18" charset="0"/>
              <a:cs typeface="Times New Roman" pitchFamily="18" charset="0"/>
            </a:rPr>
            <a:t>Полномочия Российской Федерации по предоставлению мер социальной поддержки по оплате жилого помещения и коммунальных услуг</a:t>
          </a:r>
          <a:endParaRPr lang="ru-RU" sz="1400" b="1" i="0" cap="none" spc="0" baseline="0" dirty="0">
            <a:ln w="1905"/>
            <a:solidFill>
              <a:srgbClr val="2F2203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780F2F4-C0E1-413E-B58B-85342782C261}" type="parTrans" cxnId="{2311D17F-7C25-4ADB-B181-445A2FFDF4A5}">
      <dgm:prSet/>
      <dgm:spPr/>
      <dgm:t>
        <a:bodyPr/>
        <a:lstStyle/>
        <a:p>
          <a:endParaRPr lang="ru-RU"/>
        </a:p>
      </dgm:t>
    </dgm:pt>
    <dgm:pt modelId="{C14DFA3F-2F92-446A-9F88-0AFA1A4A7F5D}" type="sibTrans" cxnId="{2311D17F-7C25-4ADB-B181-445A2FFDF4A5}">
      <dgm:prSet/>
      <dgm:spPr/>
      <dgm:t>
        <a:bodyPr/>
        <a:lstStyle/>
        <a:p>
          <a:endParaRPr lang="ru-RU"/>
        </a:p>
      </dgm:t>
    </dgm:pt>
    <dgm:pt modelId="{96DA20B1-002C-485A-B28B-845DB5DA44E8}">
      <dgm:prSet phldrT="[Текст]" custT="1"/>
      <dgm:spPr>
        <a:gradFill rotWithShape="0">
          <a:gsLst>
            <a:gs pos="0">
              <a:srgbClr val="4039D3"/>
            </a:gs>
            <a:gs pos="76000">
              <a:srgbClr val="7A7CDC"/>
            </a:gs>
            <a:gs pos="100000">
              <a:srgbClr val="9292EA"/>
            </a:gs>
          </a:gsLst>
        </a:gradFill>
      </dgm:spPr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Полномочия Свердловской области по предоставлению гражданам субсидий на оплату жилого помещения и коммунальных услуг</a:t>
          </a:r>
          <a:endParaRPr lang="ru-RU" sz="1400" b="1" dirty="0">
            <a:solidFill>
              <a:schemeClr val="tx2">
                <a:lumMod val="10000"/>
                <a:lumOff val="9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AA7502-C27A-4915-8B24-DDBE0EAE12CE}" type="sibTrans" cxnId="{9311E259-89A8-4FDF-A6FB-19BC0BF0F0CA}">
      <dgm:prSet/>
      <dgm:spPr/>
      <dgm:t>
        <a:bodyPr/>
        <a:lstStyle/>
        <a:p>
          <a:endParaRPr lang="ru-RU"/>
        </a:p>
      </dgm:t>
    </dgm:pt>
    <dgm:pt modelId="{936713FC-4922-4537-AD14-8FA78F080C6C}" type="parTrans" cxnId="{9311E259-89A8-4FDF-A6FB-19BC0BF0F0CA}">
      <dgm:prSet/>
      <dgm:spPr/>
      <dgm:t>
        <a:bodyPr/>
        <a:lstStyle/>
        <a:p>
          <a:endParaRPr lang="ru-RU"/>
        </a:p>
      </dgm:t>
    </dgm:pt>
    <dgm:pt modelId="{4A20FE51-2D08-4367-8A87-3F72E0E989DC}">
      <dgm:prSet phldrT="[Текст]" custT="1"/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400" b="1" dirty="0">
              <a:solidFill>
                <a:srgbClr val="2F220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Полномочия Свердловской области по предоставлению отдельным категориям граждан компенсации расходов на оплату жилого помещения и коммунальных услуг</a:t>
          </a:r>
        </a:p>
      </dgm:t>
    </dgm:pt>
    <dgm:pt modelId="{ACABAD47-67EA-4F8B-B700-D08CFD051EC3}" type="parTrans" cxnId="{1E55F41A-0881-4D35-917F-010617469D93}">
      <dgm:prSet/>
      <dgm:spPr/>
      <dgm:t>
        <a:bodyPr/>
        <a:lstStyle/>
        <a:p>
          <a:endParaRPr lang="ru-RU"/>
        </a:p>
      </dgm:t>
    </dgm:pt>
    <dgm:pt modelId="{2FC11BB1-270E-45F7-9AE3-C0D47C70B91D}" type="sibTrans" cxnId="{1E55F41A-0881-4D35-917F-010617469D93}">
      <dgm:prSet/>
      <dgm:spPr/>
      <dgm:t>
        <a:bodyPr/>
        <a:lstStyle/>
        <a:p>
          <a:endParaRPr lang="ru-RU"/>
        </a:p>
      </dgm:t>
    </dgm:pt>
    <dgm:pt modelId="{A87079CA-4174-4074-9D2D-EEFC4F0C54ED}">
      <dgm:prSet phldrT="[Текст]" custT="1"/>
      <dgm:spPr>
        <a:gradFill rotWithShape="0">
          <a:gsLst>
            <a:gs pos="0">
              <a:srgbClr val="41D7E7"/>
            </a:gs>
            <a:gs pos="76000">
              <a:srgbClr val="1CC4D6"/>
            </a:gs>
            <a:gs pos="100000">
              <a:schemeClr val="accent1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ru-RU" sz="1200" b="1" dirty="0">
              <a:solidFill>
                <a:srgbClr val="0A50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Полномочия Свердловской области в сфере организации мероприятий при осуществлении деятельности по обращению с животными без владельцев</a:t>
          </a:r>
        </a:p>
      </dgm:t>
    </dgm:pt>
    <dgm:pt modelId="{CACE10D9-A37A-42D1-BEBA-54E6D92E1B1B}" type="parTrans" cxnId="{B75E5B15-E38B-4C70-94D0-B70C5A7EA676}">
      <dgm:prSet/>
      <dgm:spPr/>
      <dgm:t>
        <a:bodyPr/>
        <a:lstStyle/>
        <a:p>
          <a:endParaRPr lang="ru-RU"/>
        </a:p>
      </dgm:t>
    </dgm:pt>
    <dgm:pt modelId="{06457C2A-E876-4272-B798-8BDFF27F2589}" type="sibTrans" cxnId="{B75E5B15-E38B-4C70-94D0-B70C5A7EA676}">
      <dgm:prSet/>
      <dgm:spPr/>
      <dgm:t>
        <a:bodyPr/>
        <a:lstStyle/>
        <a:p>
          <a:endParaRPr lang="ru-RU"/>
        </a:p>
      </dgm:t>
    </dgm:pt>
    <dgm:pt modelId="{DB8635AC-058E-45E4-A21B-7EDD5B84861B}" type="pres">
      <dgm:prSet presAssocID="{7B55AA35-1046-447D-A188-E86272F299F2}" presName="diagram" presStyleCnt="0">
        <dgm:presLayoutVars>
          <dgm:dir/>
          <dgm:resizeHandles val="exact"/>
        </dgm:presLayoutVars>
      </dgm:prSet>
      <dgm:spPr/>
    </dgm:pt>
    <dgm:pt modelId="{190B5E40-283E-4777-A232-8C6EFF6F742E}" type="pres">
      <dgm:prSet presAssocID="{14F7CED8-85F6-4CF1-BF9E-A0D71CF71FF8}" presName="node" presStyleLbl="node1" presStyleIdx="0" presStyleCnt="5" custScaleX="288451" custScaleY="139604" custLinFactNeighborX="59" custLinFactNeighborY="8070">
        <dgm:presLayoutVars>
          <dgm:bulletEnabled val="1"/>
        </dgm:presLayoutVars>
      </dgm:prSet>
      <dgm:spPr/>
    </dgm:pt>
    <dgm:pt modelId="{2877ED94-01EA-4103-B707-26C0795A20EF}" type="pres">
      <dgm:prSet presAssocID="{C9CCEB0E-32AC-4D9C-A717-404D58FDD1DF}" presName="sibTrans" presStyleCnt="0"/>
      <dgm:spPr/>
    </dgm:pt>
    <dgm:pt modelId="{3F9FFD33-B948-4295-8ADB-C57FBCDFB18E}" type="pres">
      <dgm:prSet presAssocID="{96DA20B1-002C-485A-B28B-845DB5DA44E8}" presName="node" presStyleLbl="node1" presStyleIdx="1" presStyleCnt="5" custScaleX="248051" custScaleY="87005" custLinFactY="11862" custLinFactNeighborX="-8483" custLinFactNeighborY="100000">
        <dgm:presLayoutVars>
          <dgm:bulletEnabled val="1"/>
        </dgm:presLayoutVars>
      </dgm:prSet>
      <dgm:spPr/>
    </dgm:pt>
    <dgm:pt modelId="{89162312-A7D1-4335-A738-E8F35114090D}" type="pres">
      <dgm:prSet presAssocID="{E7AA7502-C27A-4915-8B24-DDBE0EAE12CE}" presName="sibTrans" presStyleCnt="0"/>
      <dgm:spPr/>
    </dgm:pt>
    <dgm:pt modelId="{73DA5B8D-8D94-46C3-84B5-C1E76FBFCB11}" type="pres">
      <dgm:prSet presAssocID="{D0EF626C-6DAC-4436-8337-8B6F4EFB14FE}" presName="node" presStyleLbl="node1" presStyleIdx="2" presStyleCnt="5" custScaleX="248051" custScaleY="97139" custLinFactNeighborX="-10195" custLinFactNeighborY="-99907">
        <dgm:presLayoutVars>
          <dgm:bulletEnabled val="1"/>
        </dgm:presLayoutVars>
      </dgm:prSet>
      <dgm:spPr/>
    </dgm:pt>
    <dgm:pt modelId="{45B17B20-9C91-4DEA-A147-7BEDDD36F30D}" type="pres">
      <dgm:prSet presAssocID="{C14DFA3F-2F92-446A-9F88-0AFA1A4A7F5D}" presName="sibTrans" presStyleCnt="0"/>
      <dgm:spPr/>
    </dgm:pt>
    <dgm:pt modelId="{9ECDB439-14BD-4F38-A24D-6B22CF6C8788}" type="pres">
      <dgm:prSet presAssocID="{4A20FE51-2D08-4367-8A87-3F72E0E989DC}" presName="node" presStyleLbl="node1" presStyleIdx="3" presStyleCnt="5" custScaleX="248051" custScaleY="108832" custLinFactNeighborX="-8483" custLinFactNeighborY="-12743">
        <dgm:presLayoutVars>
          <dgm:bulletEnabled val="1"/>
        </dgm:presLayoutVars>
      </dgm:prSet>
      <dgm:spPr/>
    </dgm:pt>
    <dgm:pt modelId="{94936476-7456-4EA6-AFCC-27DEFA190F3A}" type="pres">
      <dgm:prSet presAssocID="{2FC11BB1-270E-45F7-9AE3-C0D47C70B91D}" presName="sibTrans" presStyleCnt="0"/>
      <dgm:spPr/>
    </dgm:pt>
    <dgm:pt modelId="{E8C6C9FA-005A-4ACA-8B82-435E0BA90968}" type="pres">
      <dgm:prSet presAssocID="{A87079CA-4174-4074-9D2D-EEFC4F0C54ED}" presName="node" presStyleLbl="node1" presStyleIdx="4" presStyleCnt="5" custScaleX="248051" custScaleY="70372" custLinFactNeighborX="-8483" custLinFactNeighborY="-24660">
        <dgm:presLayoutVars>
          <dgm:bulletEnabled val="1"/>
        </dgm:presLayoutVars>
      </dgm:prSet>
      <dgm:spPr/>
    </dgm:pt>
  </dgm:ptLst>
  <dgm:cxnLst>
    <dgm:cxn modelId="{0C9A0D15-A6A2-46E5-AA30-0DE77870A754}" type="presOf" srcId="{A87079CA-4174-4074-9D2D-EEFC4F0C54ED}" destId="{E8C6C9FA-005A-4ACA-8B82-435E0BA90968}" srcOrd="0" destOrd="0" presId="urn:microsoft.com/office/officeart/2005/8/layout/default#1"/>
    <dgm:cxn modelId="{B75E5B15-E38B-4C70-94D0-B70C5A7EA676}" srcId="{7B55AA35-1046-447D-A188-E86272F299F2}" destId="{A87079CA-4174-4074-9D2D-EEFC4F0C54ED}" srcOrd="4" destOrd="0" parTransId="{CACE10D9-A37A-42D1-BEBA-54E6D92E1B1B}" sibTransId="{06457C2A-E876-4272-B798-8BDFF27F2589}"/>
    <dgm:cxn modelId="{1E55F41A-0881-4D35-917F-010617469D93}" srcId="{7B55AA35-1046-447D-A188-E86272F299F2}" destId="{4A20FE51-2D08-4367-8A87-3F72E0E989DC}" srcOrd="3" destOrd="0" parTransId="{ACABAD47-67EA-4F8B-B700-D08CFD051EC3}" sibTransId="{2FC11BB1-270E-45F7-9AE3-C0D47C70B91D}"/>
    <dgm:cxn modelId="{245FB61C-BDA7-42CF-9BA5-23C2A1344A6D}" type="presOf" srcId="{14F7CED8-85F6-4CF1-BF9E-A0D71CF71FF8}" destId="{190B5E40-283E-4777-A232-8C6EFF6F742E}" srcOrd="0" destOrd="0" presId="urn:microsoft.com/office/officeart/2005/8/layout/default#1"/>
    <dgm:cxn modelId="{18F03D24-FC33-4012-85C8-A4DC64DE6B1A}" type="presOf" srcId="{96DA20B1-002C-485A-B28B-845DB5DA44E8}" destId="{3F9FFD33-B948-4295-8ADB-C57FBCDFB18E}" srcOrd="0" destOrd="0" presId="urn:microsoft.com/office/officeart/2005/8/layout/default#1"/>
    <dgm:cxn modelId="{F325A632-38E2-4EE6-8E13-EF84AD74D541}" type="presOf" srcId="{7B55AA35-1046-447D-A188-E86272F299F2}" destId="{DB8635AC-058E-45E4-A21B-7EDD5B84861B}" srcOrd="0" destOrd="0" presId="urn:microsoft.com/office/officeart/2005/8/layout/default#1"/>
    <dgm:cxn modelId="{F27D7E60-DB80-43B6-AC92-4B1B9CE53CF9}" type="presOf" srcId="{4A20FE51-2D08-4367-8A87-3F72E0E989DC}" destId="{9ECDB439-14BD-4F38-A24D-6B22CF6C8788}" srcOrd="0" destOrd="0" presId="urn:microsoft.com/office/officeart/2005/8/layout/default#1"/>
    <dgm:cxn modelId="{FE90D450-6A43-4C4A-973E-53F8DBF20C93}" type="presOf" srcId="{D0EF626C-6DAC-4436-8337-8B6F4EFB14FE}" destId="{73DA5B8D-8D94-46C3-84B5-C1E76FBFCB11}" srcOrd="0" destOrd="0" presId="urn:microsoft.com/office/officeart/2005/8/layout/default#1"/>
    <dgm:cxn modelId="{CD7D0654-64CE-4EFE-B20F-635BDD1EF16C}" srcId="{7B55AA35-1046-447D-A188-E86272F299F2}" destId="{14F7CED8-85F6-4CF1-BF9E-A0D71CF71FF8}" srcOrd="0" destOrd="0" parTransId="{4B0D5136-BE93-4192-9F48-559D51E57806}" sibTransId="{C9CCEB0E-32AC-4D9C-A717-404D58FDD1DF}"/>
    <dgm:cxn modelId="{9311E259-89A8-4FDF-A6FB-19BC0BF0F0CA}" srcId="{7B55AA35-1046-447D-A188-E86272F299F2}" destId="{96DA20B1-002C-485A-B28B-845DB5DA44E8}" srcOrd="1" destOrd="0" parTransId="{936713FC-4922-4537-AD14-8FA78F080C6C}" sibTransId="{E7AA7502-C27A-4915-8B24-DDBE0EAE12CE}"/>
    <dgm:cxn modelId="{2311D17F-7C25-4ADB-B181-445A2FFDF4A5}" srcId="{7B55AA35-1046-447D-A188-E86272F299F2}" destId="{D0EF626C-6DAC-4436-8337-8B6F4EFB14FE}" srcOrd="2" destOrd="0" parTransId="{8780F2F4-C0E1-413E-B58B-85342782C261}" sibTransId="{C14DFA3F-2F92-446A-9F88-0AFA1A4A7F5D}"/>
    <dgm:cxn modelId="{2B74F351-8DE3-4C59-BD3A-92BFC52A90B0}" type="presParOf" srcId="{DB8635AC-058E-45E4-A21B-7EDD5B84861B}" destId="{190B5E40-283E-4777-A232-8C6EFF6F742E}" srcOrd="0" destOrd="0" presId="urn:microsoft.com/office/officeart/2005/8/layout/default#1"/>
    <dgm:cxn modelId="{D2820E05-416A-4452-8104-04BB3C9823DB}" type="presParOf" srcId="{DB8635AC-058E-45E4-A21B-7EDD5B84861B}" destId="{2877ED94-01EA-4103-B707-26C0795A20EF}" srcOrd="1" destOrd="0" presId="urn:microsoft.com/office/officeart/2005/8/layout/default#1"/>
    <dgm:cxn modelId="{F15BDDA5-3061-40F8-9CA9-2BF459BFC227}" type="presParOf" srcId="{DB8635AC-058E-45E4-A21B-7EDD5B84861B}" destId="{3F9FFD33-B948-4295-8ADB-C57FBCDFB18E}" srcOrd="2" destOrd="0" presId="urn:microsoft.com/office/officeart/2005/8/layout/default#1"/>
    <dgm:cxn modelId="{F323DDF1-302C-46C6-93E1-49C49661F62C}" type="presParOf" srcId="{DB8635AC-058E-45E4-A21B-7EDD5B84861B}" destId="{89162312-A7D1-4335-A738-E8F35114090D}" srcOrd="3" destOrd="0" presId="urn:microsoft.com/office/officeart/2005/8/layout/default#1"/>
    <dgm:cxn modelId="{3578F9D7-0B1C-4B01-BCE8-923052BDA322}" type="presParOf" srcId="{DB8635AC-058E-45E4-A21B-7EDD5B84861B}" destId="{73DA5B8D-8D94-46C3-84B5-C1E76FBFCB11}" srcOrd="4" destOrd="0" presId="urn:microsoft.com/office/officeart/2005/8/layout/default#1"/>
    <dgm:cxn modelId="{A5234C9C-070F-436E-9C0B-E6C42D3D3503}" type="presParOf" srcId="{DB8635AC-058E-45E4-A21B-7EDD5B84861B}" destId="{45B17B20-9C91-4DEA-A147-7BEDDD36F30D}" srcOrd="5" destOrd="0" presId="urn:microsoft.com/office/officeart/2005/8/layout/default#1"/>
    <dgm:cxn modelId="{21D08557-81F6-4A0A-B099-C0B3D7C9FCC8}" type="presParOf" srcId="{DB8635AC-058E-45E4-A21B-7EDD5B84861B}" destId="{9ECDB439-14BD-4F38-A24D-6B22CF6C8788}" srcOrd="6" destOrd="0" presId="urn:microsoft.com/office/officeart/2005/8/layout/default#1"/>
    <dgm:cxn modelId="{94DDB738-7E45-47C5-8134-C05B693F14D4}" type="presParOf" srcId="{DB8635AC-058E-45E4-A21B-7EDD5B84861B}" destId="{94936476-7456-4EA6-AFCC-27DEFA190F3A}" srcOrd="7" destOrd="0" presId="urn:microsoft.com/office/officeart/2005/8/layout/default#1"/>
    <dgm:cxn modelId="{14C38380-0FBD-4F6F-BB1F-70936DF13ACA}" type="presParOf" srcId="{DB8635AC-058E-45E4-A21B-7EDD5B84861B}" destId="{E8C6C9FA-005A-4ACA-8B82-435E0BA90968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754C15-79BC-4EF0-A39A-BC8DFC701CC8}" type="doc">
      <dgm:prSet loTypeId="urn:microsoft.com/office/officeart/2008/layout/VerticalCurvedLis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1CE1268-8F37-4527-A131-60EFBE57AAF0}">
      <dgm:prSet phldrT="[Текст]" custT="1"/>
      <dgm:spPr>
        <a:gradFill rotWithShape="0">
          <a:gsLst>
            <a:gs pos="56235">
              <a:schemeClr val="accent6">
                <a:lumMod val="60000"/>
                <a:lumOff val="40000"/>
              </a:schemeClr>
            </a:gs>
            <a:gs pos="0">
              <a:schemeClr val="accent3">
                <a:lumMod val="60000"/>
                <a:lumOff val="40000"/>
              </a:schemeClr>
            </a:gs>
            <a:gs pos="30000">
              <a:schemeClr val="accent6">
                <a:lumMod val="40000"/>
                <a:lumOff val="60000"/>
              </a:schemeClr>
            </a:gs>
            <a:gs pos="75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75000"/>
              </a:schemeClr>
            </a:gs>
          </a:gsLst>
        </a:gradFill>
      </dgm:spPr>
      <dgm:t>
        <a:bodyPr/>
        <a:lstStyle/>
        <a:p>
          <a:pPr marL="177800" indent="0">
            <a:spcAft>
              <a:spcPts val="0"/>
            </a:spcAft>
          </a:pPr>
          <a:r>
            <a:rPr lang="ru-RU" sz="1400" baseline="0" dirty="0">
              <a:solidFill>
                <a:srgbClr val="0F271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государственного полномочия Свердловской области по предоставлению отдельным категориям граждан компенсаций расходов на оплату жилого помещения и коммунальных услуг </a:t>
          </a:r>
          <a:endParaRPr lang="ru-RU" sz="1400" b="1" cap="none" spc="0" baseline="0" dirty="0">
            <a:ln w="1905"/>
            <a:solidFill>
              <a:srgbClr val="0F2712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2093B8-7F85-4900-980B-1F52EE3C1165}" type="parTrans" cxnId="{1AA7EFEC-DEB0-4342-8104-8FB4CC54439D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01DDD09F-3D84-4737-AA5D-1FF7C9419327}" type="sibTrans" cxnId="{1AA7EFEC-DEB0-4342-8104-8FB4CC54439D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4E90A8C9-5FCB-4433-B4AF-8002362D1EBA}">
      <dgm:prSet phldrT="[Текст]" custT="1"/>
      <dgm:spPr>
        <a:gradFill rotWithShape="0">
          <a:gsLst>
            <a:gs pos="0">
              <a:srgbClr val="FFFF00"/>
            </a:gs>
            <a:gs pos="62895">
              <a:schemeClr val="accent5">
                <a:lumMod val="20000"/>
                <a:lumOff val="80000"/>
              </a:schemeClr>
            </a:gs>
            <a:gs pos="30000">
              <a:schemeClr val="accent4">
                <a:lumMod val="60000"/>
                <a:lumOff val="40000"/>
              </a:schemeClr>
            </a:gs>
            <a:gs pos="75000">
              <a:srgbClr val="F5CA5D"/>
            </a:gs>
            <a:gs pos="100000">
              <a:schemeClr val="accent4">
                <a:lumMod val="60000"/>
                <a:lumOff val="40000"/>
              </a:schemeClr>
            </a:gs>
          </a:gsLst>
        </a:gradFill>
      </dgm:spPr>
      <dgm:t>
        <a:bodyPr/>
        <a:lstStyle/>
        <a:p>
          <a:pPr marL="95250" indent="0" algn="l">
            <a:spcAft>
              <a:spcPts val="0"/>
            </a:spcAft>
          </a:pPr>
          <a:r>
            <a:rPr lang="ru-RU" sz="1300" b="0" cap="none" spc="0" baseline="0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</a:t>
          </a:r>
          <a:r>
            <a:rPr lang="ru-RU" sz="1300" b="1" cap="none" spc="0" baseline="0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  </a:t>
          </a:r>
          <a:r>
            <a:rPr lang="ru-RU" sz="1300" baseline="0" dirty="0">
              <a:solidFill>
                <a:srgbClr val="2F220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государственного полномочия Российской Федерации по предоставлению отдельным категориям граждан компенсаций расходов на оплату жилого помещения и коммунальных услуг </a:t>
          </a:r>
          <a:endParaRPr lang="ru-RU" sz="1300" b="1" cap="none" spc="0" baseline="0" dirty="0">
            <a:ln w="1905"/>
            <a:solidFill>
              <a:srgbClr val="2F2203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11856-86CB-45EB-A34F-01BCCE5C9CCF}" type="parTrans" cxnId="{A2A0AF20-15C9-464D-97CB-E903287AB933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C8E6CC69-382C-4249-8209-4FB7948249BA}" type="sibTrans" cxnId="{A2A0AF20-15C9-464D-97CB-E903287AB933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D7C596CD-BACD-4C27-B6FD-FC4B082B971E}">
      <dgm:prSet phldrT="[Текст]" custT="1"/>
      <dgm:spPr>
        <a:gradFill rotWithShape="0">
          <a:gsLst>
            <a:gs pos="0">
              <a:srgbClr val="A40000"/>
            </a:gs>
            <a:gs pos="80000">
              <a:srgbClr val="C00000"/>
            </a:gs>
            <a:gs pos="100000">
              <a:srgbClr val="FBADAB"/>
            </a:gs>
          </a:gsLst>
        </a:gradFill>
      </dgm:spPr>
      <dgm:t>
        <a:bodyPr lIns="72000"/>
        <a:lstStyle/>
        <a:p>
          <a:pPr marL="27305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 почетных граждан Сысертского городского округа в рамках реализации  Решения Думы Сысертского городского округа от  28.08.2011 года №415 "Об утверждении положения "О присвоении звания "Почетный гражданин Сысертского городского округа</a:t>
          </a:r>
          <a:endParaRPr lang="ru-RU" sz="1000" b="1" cap="none" spc="0" dirty="0">
            <a:ln w="1905"/>
            <a:solidFill>
              <a:srgbClr val="68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BF4E78-A8C0-42B3-B198-014A7708AD58}" type="parTrans" cxnId="{3D7661CB-F225-4A28-A38E-96A508DB74F1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DE6B60CC-DB36-4D95-8968-E6BEDF1FADBF}" type="sibTrans" cxnId="{3D7661CB-F225-4A28-A38E-96A508DB74F1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8A8AAAE1-DE0A-4402-82D4-47D6E630ACC6}">
      <dgm:prSet custT="1"/>
      <dgm:spPr>
        <a:gradFill rotWithShape="0">
          <a:gsLst>
            <a:gs pos="0">
              <a:srgbClr val="FF6699"/>
            </a:gs>
            <a:gs pos="80000">
              <a:srgbClr val="FCD0EF"/>
            </a:gs>
            <a:gs pos="100000">
              <a:srgbClr val="FF6699"/>
            </a:gs>
          </a:gsLst>
        </a:gradFill>
      </dgm:spPr>
      <dgm:t>
        <a:bodyPr lIns="180000" rIns="108000"/>
        <a:lstStyle/>
        <a:p>
          <a:pPr marL="95250" indent="0" algn="just"/>
          <a:r>
            <a:rPr lang="ru-RU" sz="11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Закона  Свердловской области от 29 октября 2007 года № 136-ОЗ "Об особенностях муниципальной службы  на территории Свердловской области" - Пенсионное обеспечение муниципальных служащих</a:t>
          </a:r>
          <a:endParaRPr lang="ru-RU" sz="1100" b="1" cap="none" spc="0" baseline="0" dirty="0">
            <a:ln w="1905"/>
            <a:solidFill>
              <a:srgbClr val="990033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4B7B6F-570B-4B98-B8DF-7FFC0ACCE35C}" type="parTrans" cxnId="{13E13BFD-090A-4AAE-99FB-7A044AD8A9C8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11024D9A-5AD4-4A26-A073-6382DD48494A}" type="sibTrans" cxnId="{13E13BFD-090A-4AAE-99FB-7A044AD8A9C8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CF869082-F2D7-4021-9A65-71A3DACF88B2}">
      <dgm:prSet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30000">
              <a:schemeClr val="accent1">
                <a:lumMod val="75000"/>
              </a:schemeClr>
            </a:gs>
            <a:gs pos="75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</a:gradFill>
      </dgm:spPr>
      <dgm:t>
        <a:bodyPr/>
        <a:lstStyle/>
        <a:p>
          <a:pPr marL="355600" indent="0"/>
          <a:r>
            <a:rPr lang="ru-RU" sz="1000" b="0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Полномочия Свердловской области по предоставлению отдельным категориям граждан компенсаций расходов на оплату жилого помещения и коммунальных услуг в части оплаты взноса на капитальный ремонт общего имущества в многоквартирном доме</a:t>
          </a:r>
        </a:p>
      </dgm:t>
    </dgm:pt>
    <dgm:pt modelId="{2DF7EC5E-1AB1-49E6-9B13-1D050879298F}" type="parTrans" cxnId="{C4B4CD2B-AF91-4317-94AF-4480F9FBF088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2CD72D6E-F2CC-47F5-8A60-A4FC1C17EEEF}" type="sibTrans" cxnId="{C4B4CD2B-AF91-4317-94AF-4480F9FBF088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31E3949D-72E9-4B78-A0E8-CBC67434F894}">
      <dgm:prSet custT="1"/>
      <dgm:spPr/>
      <dgm:t>
        <a:bodyPr lIns="216000"/>
        <a:lstStyle/>
        <a:p>
          <a:pPr marL="173038" indent="0" algn="l">
            <a:lnSpc>
              <a:spcPct val="100000"/>
            </a:lnSpc>
            <a:tabLst>
              <a:tab pos="3673475" algn="l"/>
            </a:tabLst>
          </a:pPr>
          <a:r>
            <a:rPr lang="ru-RU" sz="1200" b="0" i="0" baseline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государственного полномочия Свердловской области по предоставлению гражданам субсидий на оплату жилого помещения и коммунальных услуг </a:t>
          </a:r>
          <a:endParaRPr lang="ru-RU" sz="1200" b="0" i="0" cap="none" spc="0" baseline="0" dirty="0">
            <a:ln w="1905"/>
            <a:solidFill>
              <a:schemeClr val="tx2">
                <a:lumMod val="10000"/>
              </a:schemeClr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317757-8F27-424D-B042-06134FC2A876}" type="parTrans" cxnId="{41E40459-0945-4DC5-BAE0-017D3CCFEBBC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909B8D2E-D20D-4E51-B1EF-456C46B0364B}" type="sibTrans" cxnId="{41E40459-0945-4DC5-BAE0-017D3CCFEBBC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653E60BB-0537-402D-812B-988177DD8673}">
      <dgm:prSet/>
      <dgm:spPr/>
      <dgm:t>
        <a:bodyPr/>
        <a:lstStyle/>
        <a:p>
          <a:endParaRPr lang="ru-RU" dirty="0"/>
        </a:p>
      </dgm:t>
    </dgm:pt>
    <dgm:pt modelId="{6B7ABC19-FC45-4C7A-BFF1-59EB564ABAFE}" type="parTrans" cxnId="{424210AB-AE59-401D-BF3D-8EFC34B1F02D}">
      <dgm:prSet/>
      <dgm:spPr/>
      <dgm:t>
        <a:bodyPr/>
        <a:lstStyle/>
        <a:p>
          <a:endParaRPr lang="ru-RU"/>
        </a:p>
      </dgm:t>
    </dgm:pt>
    <dgm:pt modelId="{3F7B5C80-132E-4B92-8E2F-363922ECF487}" type="sibTrans" cxnId="{424210AB-AE59-401D-BF3D-8EFC34B1F02D}">
      <dgm:prSet/>
      <dgm:spPr/>
      <dgm:t>
        <a:bodyPr/>
        <a:lstStyle/>
        <a:p>
          <a:endParaRPr lang="ru-RU"/>
        </a:p>
      </dgm:t>
    </dgm:pt>
    <dgm:pt modelId="{7ED12723-677E-42A1-83D4-2F2393EC0DE2}">
      <dgm:prSet/>
      <dgm:spPr/>
      <dgm:t>
        <a:bodyPr/>
        <a:lstStyle/>
        <a:p>
          <a:endParaRPr lang="ru-RU"/>
        </a:p>
      </dgm:t>
    </dgm:pt>
    <dgm:pt modelId="{A80B2AEE-7D52-4696-BEEC-2660D86A607A}" type="parTrans" cxnId="{2A7A67CE-A9E1-408B-A932-A9A3039DA38F}">
      <dgm:prSet/>
      <dgm:spPr/>
      <dgm:t>
        <a:bodyPr/>
        <a:lstStyle/>
        <a:p>
          <a:endParaRPr lang="ru-RU"/>
        </a:p>
      </dgm:t>
    </dgm:pt>
    <dgm:pt modelId="{4E6F74F8-A31F-484B-B228-B0D00A54D05D}" type="sibTrans" cxnId="{2A7A67CE-A9E1-408B-A932-A9A3039DA38F}">
      <dgm:prSet/>
      <dgm:spPr/>
      <dgm:t>
        <a:bodyPr/>
        <a:lstStyle/>
        <a:p>
          <a:endParaRPr lang="ru-RU"/>
        </a:p>
      </dgm:t>
    </dgm:pt>
    <dgm:pt modelId="{791B3137-010C-4589-8A70-8E7ED908D356}">
      <dgm:prSet/>
      <dgm:spPr/>
      <dgm:t>
        <a:bodyPr/>
        <a:lstStyle/>
        <a:p>
          <a:endParaRPr lang="ru-RU"/>
        </a:p>
      </dgm:t>
    </dgm:pt>
    <dgm:pt modelId="{5BDCDF0A-B6FA-4CDB-8FD0-4B6E0EACAB98}" type="parTrans" cxnId="{43F0754C-17FE-41E9-92C9-443D0A7DAFC1}">
      <dgm:prSet/>
      <dgm:spPr/>
      <dgm:t>
        <a:bodyPr/>
        <a:lstStyle/>
        <a:p>
          <a:endParaRPr lang="ru-RU"/>
        </a:p>
      </dgm:t>
    </dgm:pt>
    <dgm:pt modelId="{92ADE797-9967-498E-9B85-12E3D5EE2785}" type="sibTrans" cxnId="{43F0754C-17FE-41E9-92C9-443D0A7DAFC1}">
      <dgm:prSet/>
      <dgm:spPr/>
      <dgm:t>
        <a:bodyPr/>
        <a:lstStyle/>
        <a:p>
          <a:endParaRPr lang="ru-RU"/>
        </a:p>
      </dgm:t>
    </dgm:pt>
    <dgm:pt modelId="{D6BD464E-BD40-4FA0-B3EE-08AB3EF03F8A}">
      <dgm:prSet/>
      <dgm:spPr/>
      <dgm:t>
        <a:bodyPr/>
        <a:lstStyle/>
        <a:p>
          <a:endParaRPr lang="ru-RU"/>
        </a:p>
      </dgm:t>
    </dgm:pt>
    <dgm:pt modelId="{53E60DC2-EC76-47AE-A4D8-50300ECA4C34}" type="parTrans" cxnId="{F6E9C5A7-AA3D-4E7D-9422-6FC2BA3C68B0}">
      <dgm:prSet/>
      <dgm:spPr/>
      <dgm:t>
        <a:bodyPr/>
        <a:lstStyle/>
        <a:p>
          <a:endParaRPr lang="ru-RU"/>
        </a:p>
      </dgm:t>
    </dgm:pt>
    <dgm:pt modelId="{6A7BD48B-A5A2-4B62-A1A8-FAAF4D23710A}" type="sibTrans" cxnId="{F6E9C5A7-AA3D-4E7D-9422-6FC2BA3C68B0}">
      <dgm:prSet/>
      <dgm:spPr/>
      <dgm:t>
        <a:bodyPr/>
        <a:lstStyle/>
        <a:p>
          <a:endParaRPr lang="ru-RU"/>
        </a:p>
      </dgm:t>
    </dgm:pt>
    <dgm:pt modelId="{0273F5A4-998A-4861-B0FD-F09E8E266E84}">
      <dgm:prSet/>
      <dgm:spPr/>
      <dgm:t>
        <a:bodyPr/>
        <a:lstStyle/>
        <a:p>
          <a:endParaRPr lang="ru-RU" dirty="0"/>
        </a:p>
      </dgm:t>
    </dgm:pt>
    <dgm:pt modelId="{38F92DBE-41A7-40D2-9171-68B2AE499160}" type="parTrans" cxnId="{9DE99748-42B0-47C0-B98A-897D5792512C}">
      <dgm:prSet/>
      <dgm:spPr/>
      <dgm:t>
        <a:bodyPr/>
        <a:lstStyle/>
        <a:p>
          <a:endParaRPr lang="ru-RU"/>
        </a:p>
      </dgm:t>
    </dgm:pt>
    <dgm:pt modelId="{3C6EDEEE-4D57-4C07-BA3A-19EAB5509704}" type="sibTrans" cxnId="{9DE99748-42B0-47C0-B98A-897D5792512C}">
      <dgm:prSet/>
      <dgm:spPr/>
      <dgm:t>
        <a:bodyPr/>
        <a:lstStyle/>
        <a:p>
          <a:endParaRPr lang="ru-RU"/>
        </a:p>
      </dgm:t>
    </dgm:pt>
    <dgm:pt modelId="{E9706BE3-C1EC-40FE-9F84-8C47971A7296}">
      <dgm:prSet/>
      <dgm:spPr/>
      <dgm:t>
        <a:bodyPr/>
        <a:lstStyle/>
        <a:p>
          <a:endParaRPr lang="ru-RU"/>
        </a:p>
      </dgm:t>
    </dgm:pt>
    <dgm:pt modelId="{08E0EEB4-94EB-420E-B32C-2E87ABC3D5AF}" type="parTrans" cxnId="{A8795E30-8605-4643-B3D6-63CBA772E272}">
      <dgm:prSet/>
      <dgm:spPr/>
      <dgm:t>
        <a:bodyPr/>
        <a:lstStyle/>
        <a:p>
          <a:endParaRPr lang="ru-RU"/>
        </a:p>
      </dgm:t>
    </dgm:pt>
    <dgm:pt modelId="{CFB3F6F0-F8D9-4F2C-8019-906A02E33831}" type="sibTrans" cxnId="{A8795E30-8605-4643-B3D6-63CBA772E272}">
      <dgm:prSet/>
      <dgm:spPr/>
      <dgm:t>
        <a:bodyPr/>
        <a:lstStyle/>
        <a:p>
          <a:endParaRPr lang="ru-RU"/>
        </a:p>
      </dgm:t>
    </dgm:pt>
    <dgm:pt modelId="{321844EB-B25A-4A5E-8ECF-AC92237122D3}">
      <dgm:prSet/>
      <dgm:spPr/>
      <dgm:t>
        <a:bodyPr/>
        <a:lstStyle/>
        <a:p>
          <a:endParaRPr lang="ru-RU"/>
        </a:p>
      </dgm:t>
    </dgm:pt>
    <dgm:pt modelId="{C5B1533C-DCBC-4BFA-8630-404C1BD89662}" type="parTrans" cxnId="{4CB75464-F16C-4447-906D-B2D110C925E5}">
      <dgm:prSet/>
      <dgm:spPr/>
      <dgm:t>
        <a:bodyPr/>
        <a:lstStyle/>
        <a:p>
          <a:endParaRPr lang="ru-RU"/>
        </a:p>
      </dgm:t>
    </dgm:pt>
    <dgm:pt modelId="{76F0B739-A0DC-48AE-8805-C712829D2644}" type="sibTrans" cxnId="{4CB75464-F16C-4447-906D-B2D110C925E5}">
      <dgm:prSet/>
      <dgm:spPr/>
      <dgm:t>
        <a:bodyPr/>
        <a:lstStyle/>
        <a:p>
          <a:endParaRPr lang="ru-RU"/>
        </a:p>
      </dgm:t>
    </dgm:pt>
    <dgm:pt modelId="{D2ECC3AF-D3F9-4C76-914E-4F2F08F29C69}">
      <dgm:prSet/>
      <dgm:spPr/>
      <dgm:t>
        <a:bodyPr/>
        <a:lstStyle/>
        <a:p>
          <a:endParaRPr lang="ru-RU"/>
        </a:p>
      </dgm:t>
    </dgm:pt>
    <dgm:pt modelId="{15A92B19-B389-4247-BAA8-B8C4E5E40341}" type="parTrans" cxnId="{A14B5C79-8D0E-4801-B95D-5E8F5C301127}">
      <dgm:prSet/>
      <dgm:spPr/>
      <dgm:t>
        <a:bodyPr/>
        <a:lstStyle/>
        <a:p>
          <a:endParaRPr lang="ru-RU"/>
        </a:p>
      </dgm:t>
    </dgm:pt>
    <dgm:pt modelId="{BC7324F7-73FA-4506-8B8C-FF0983E81A6B}" type="sibTrans" cxnId="{A14B5C79-8D0E-4801-B95D-5E8F5C301127}">
      <dgm:prSet/>
      <dgm:spPr/>
      <dgm:t>
        <a:bodyPr/>
        <a:lstStyle/>
        <a:p>
          <a:endParaRPr lang="ru-RU"/>
        </a:p>
      </dgm:t>
    </dgm:pt>
    <dgm:pt modelId="{4E16DC76-EAFA-465F-A5BA-D449077659F2}">
      <dgm:prSet custT="1"/>
      <dgm:spPr/>
      <dgm:t>
        <a:bodyPr/>
        <a:lstStyle/>
        <a:p>
          <a:pPr marL="273050" indent="0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Финансовая поддержка социально ориентированным некоммерческим организациям Сысертского городского округа</a:t>
          </a:r>
        </a:p>
      </dgm:t>
    </dgm:pt>
    <dgm:pt modelId="{7706A325-DE2B-4770-BD49-B8C9997A9508}" type="parTrans" cxnId="{3C93DC34-BADE-450C-927E-2EE223845641}">
      <dgm:prSet/>
      <dgm:spPr/>
      <dgm:t>
        <a:bodyPr/>
        <a:lstStyle/>
        <a:p>
          <a:endParaRPr lang="ru-RU"/>
        </a:p>
      </dgm:t>
    </dgm:pt>
    <dgm:pt modelId="{A80A839C-2184-4768-90F3-37F7796703FC}" type="sibTrans" cxnId="{3C93DC34-BADE-450C-927E-2EE223845641}">
      <dgm:prSet/>
      <dgm:spPr/>
      <dgm:t>
        <a:bodyPr/>
        <a:lstStyle/>
        <a:p>
          <a:endParaRPr lang="ru-RU"/>
        </a:p>
      </dgm:t>
    </dgm:pt>
    <dgm:pt modelId="{0E725CE1-BD9A-454C-ACFE-48F95BBA27BE}">
      <dgm:prSet/>
      <dgm:spPr/>
    </dgm:pt>
    <dgm:pt modelId="{B56C9529-78E0-4C90-9DC2-EE8B8AA5283B}" type="parTrans" cxnId="{DA2964DE-9790-4BA4-BB0D-CCA7735E8FCD}">
      <dgm:prSet/>
      <dgm:spPr/>
      <dgm:t>
        <a:bodyPr/>
        <a:lstStyle/>
        <a:p>
          <a:endParaRPr lang="ru-RU"/>
        </a:p>
      </dgm:t>
    </dgm:pt>
    <dgm:pt modelId="{921008E2-5553-45FF-BE8C-3BACC6969288}" type="sibTrans" cxnId="{DA2964DE-9790-4BA4-BB0D-CCA7735E8FCD}">
      <dgm:prSet/>
      <dgm:spPr/>
      <dgm:t>
        <a:bodyPr/>
        <a:lstStyle/>
        <a:p>
          <a:endParaRPr lang="ru-RU"/>
        </a:p>
      </dgm:t>
    </dgm:pt>
    <dgm:pt modelId="{971BDC99-C0AE-4F3D-AE8F-651BE49A96FC}" type="pres">
      <dgm:prSet presAssocID="{97754C15-79BC-4EF0-A39A-BC8DFC701CC8}" presName="Name0" presStyleCnt="0">
        <dgm:presLayoutVars>
          <dgm:chMax val="7"/>
          <dgm:chPref val="7"/>
          <dgm:dir/>
        </dgm:presLayoutVars>
      </dgm:prSet>
      <dgm:spPr/>
    </dgm:pt>
    <dgm:pt modelId="{00F41B4D-0CF3-4A3B-8636-96EB0AE821A3}" type="pres">
      <dgm:prSet presAssocID="{97754C15-79BC-4EF0-A39A-BC8DFC701CC8}" presName="Name1" presStyleCnt="0"/>
      <dgm:spPr/>
    </dgm:pt>
    <dgm:pt modelId="{4A740363-ADBA-4B33-850D-8E42CFCD6A37}" type="pres">
      <dgm:prSet presAssocID="{97754C15-79BC-4EF0-A39A-BC8DFC701CC8}" presName="cycle" presStyleCnt="0"/>
      <dgm:spPr/>
    </dgm:pt>
    <dgm:pt modelId="{7837CA86-A7D2-4330-9114-CE76082C539D}" type="pres">
      <dgm:prSet presAssocID="{97754C15-79BC-4EF0-A39A-BC8DFC701CC8}" presName="srcNode" presStyleLbl="node1" presStyleIdx="0" presStyleCnt="7"/>
      <dgm:spPr/>
    </dgm:pt>
    <dgm:pt modelId="{3570348A-4973-472F-B80A-0F725F660D9E}" type="pres">
      <dgm:prSet presAssocID="{97754C15-79BC-4EF0-A39A-BC8DFC701CC8}" presName="conn" presStyleLbl="parChTrans1D2" presStyleIdx="0" presStyleCnt="1" custLinFactNeighborX="-10177" custLinFactNeighborY="-910"/>
      <dgm:spPr/>
    </dgm:pt>
    <dgm:pt modelId="{41416B03-02D0-4D0B-BD06-D5CC3670D34C}" type="pres">
      <dgm:prSet presAssocID="{97754C15-79BC-4EF0-A39A-BC8DFC701CC8}" presName="extraNode" presStyleLbl="node1" presStyleIdx="0" presStyleCnt="7"/>
      <dgm:spPr/>
    </dgm:pt>
    <dgm:pt modelId="{0138990B-83CA-4B47-8818-69553683CDAD}" type="pres">
      <dgm:prSet presAssocID="{97754C15-79BC-4EF0-A39A-BC8DFC701CC8}" presName="dstNode" presStyleLbl="node1" presStyleIdx="0" presStyleCnt="7"/>
      <dgm:spPr/>
    </dgm:pt>
    <dgm:pt modelId="{48F207F5-BCDC-4F75-9593-5C62655CC334}" type="pres">
      <dgm:prSet presAssocID="{51CE1268-8F37-4527-A131-60EFBE57AAF0}" presName="text_1" presStyleLbl="node1" presStyleIdx="0" presStyleCnt="7" custScaleX="93410" custScaleY="147615" custLinFactNeighborX="1673" custLinFactNeighborY="-26210">
        <dgm:presLayoutVars>
          <dgm:bulletEnabled val="1"/>
        </dgm:presLayoutVars>
      </dgm:prSet>
      <dgm:spPr/>
    </dgm:pt>
    <dgm:pt modelId="{FF6D2894-6EA5-49E7-AC1A-4E0F6223F0FC}" type="pres">
      <dgm:prSet presAssocID="{51CE1268-8F37-4527-A131-60EFBE57AAF0}" presName="accent_1" presStyleCnt="0"/>
      <dgm:spPr/>
    </dgm:pt>
    <dgm:pt modelId="{E78FC925-B901-4941-A9A3-AFA1C6293F25}" type="pres">
      <dgm:prSet presAssocID="{51CE1268-8F37-4527-A131-60EFBE57AAF0}" presName="accentRepeatNode" presStyleLbl="solidFgAcc1" presStyleIdx="0" presStyleCnt="7"/>
      <dgm:spPr/>
    </dgm:pt>
    <dgm:pt modelId="{DA746DC8-8F04-4646-A961-0BF0B0959545}" type="pres">
      <dgm:prSet presAssocID="{4E90A8C9-5FCB-4433-B4AF-8002362D1EBA}" presName="text_2" presStyleLbl="node1" presStyleIdx="1" presStyleCnt="7" custScaleX="95148" custScaleY="151329" custLinFactNeighborX="657" custLinFactNeighborY="-5086">
        <dgm:presLayoutVars>
          <dgm:bulletEnabled val="1"/>
        </dgm:presLayoutVars>
      </dgm:prSet>
      <dgm:spPr/>
    </dgm:pt>
    <dgm:pt modelId="{FAC5ABC3-2BDE-41BF-87F5-8B988B382565}" type="pres">
      <dgm:prSet presAssocID="{4E90A8C9-5FCB-4433-B4AF-8002362D1EBA}" presName="accent_2" presStyleCnt="0"/>
      <dgm:spPr/>
    </dgm:pt>
    <dgm:pt modelId="{23290035-87B3-44C6-9F2D-D3569B8B0EAA}" type="pres">
      <dgm:prSet presAssocID="{4E90A8C9-5FCB-4433-B4AF-8002362D1EBA}" presName="accentRepeatNode" presStyleLbl="solidFgAcc1" presStyleIdx="1" presStyleCnt="7" custLinFactNeighborX="6776" custLinFactNeighborY="-2172"/>
      <dgm:spPr/>
    </dgm:pt>
    <dgm:pt modelId="{52131CD7-3FCD-4001-BEA1-AA3FA02B5938}" type="pres">
      <dgm:prSet presAssocID="{31E3949D-72E9-4B78-A0E8-CBC67434F894}" presName="text_3" presStyleLbl="node1" presStyleIdx="2" presStyleCnt="7" custScaleX="96276" custScaleY="139218">
        <dgm:presLayoutVars>
          <dgm:bulletEnabled val="1"/>
        </dgm:presLayoutVars>
      </dgm:prSet>
      <dgm:spPr/>
    </dgm:pt>
    <dgm:pt modelId="{E5254226-946C-4708-8113-AA004E291BC9}" type="pres">
      <dgm:prSet presAssocID="{31E3949D-72E9-4B78-A0E8-CBC67434F894}" presName="accent_3" presStyleCnt="0"/>
      <dgm:spPr/>
    </dgm:pt>
    <dgm:pt modelId="{552A1F17-03F1-4461-B872-0FC83E849E4A}" type="pres">
      <dgm:prSet presAssocID="{31E3949D-72E9-4B78-A0E8-CBC67434F894}" presName="accentRepeatNode" presStyleLbl="solidFgAcc1" presStyleIdx="2" presStyleCnt="7"/>
      <dgm:spPr/>
    </dgm:pt>
    <dgm:pt modelId="{9C4C1B1D-E837-4CAC-BE75-B411682B6B1E}" type="pres">
      <dgm:prSet presAssocID="{8A8AAAE1-DE0A-4402-82D4-47D6E630ACC6}" presName="text_4" presStyleLbl="node1" presStyleIdx="3" presStyleCnt="7" custScaleX="95737" custScaleY="128637" custLinFactNeighborX="-428" custLinFactNeighborY="2630">
        <dgm:presLayoutVars>
          <dgm:bulletEnabled val="1"/>
        </dgm:presLayoutVars>
      </dgm:prSet>
      <dgm:spPr/>
    </dgm:pt>
    <dgm:pt modelId="{AC3E0D8A-F0D1-41EC-B60B-06993C9F4CE6}" type="pres">
      <dgm:prSet presAssocID="{8A8AAAE1-DE0A-4402-82D4-47D6E630ACC6}" presName="accent_4" presStyleCnt="0"/>
      <dgm:spPr/>
    </dgm:pt>
    <dgm:pt modelId="{20BDB574-A2D6-4A4D-81FC-9E185AA964C0}" type="pres">
      <dgm:prSet presAssocID="{8A8AAAE1-DE0A-4402-82D4-47D6E630ACC6}" presName="accentRepeatNode" presStyleLbl="solidFgAcc1" presStyleIdx="3" presStyleCnt="7"/>
      <dgm:spPr/>
    </dgm:pt>
    <dgm:pt modelId="{737EBD66-64D9-4B3D-A2A9-C0FEC6DBA8CF}" type="pres">
      <dgm:prSet presAssocID="{D7C596CD-BACD-4C27-B6FD-FC4B082B971E}" presName="text_5" presStyleLbl="node1" presStyleIdx="4" presStyleCnt="7" custScaleX="95486" custScaleY="116165" custLinFactNeighborX="1656" custLinFactNeighborY="3668">
        <dgm:presLayoutVars>
          <dgm:bulletEnabled val="1"/>
        </dgm:presLayoutVars>
      </dgm:prSet>
      <dgm:spPr/>
    </dgm:pt>
    <dgm:pt modelId="{1D1F08BE-8007-4381-B6DF-CA507E7533F4}" type="pres">
      <dgm:prSet presAssocID="{D7C596CD-BACD-4C27-B6FD-FC4B082B971E}" presName="accent_5" presStyleCnt="0"/>
      <dgm:spPr/>
    </dgm:pt>
    <dgm:pt modelId="{28A3105C-E94D-4F75-AD44-2F38970067DC}" type="pres">
      <dgm:prSet presAssocID="{D7C596CD-BACD-4C27-B6FD-FC4B082B971E}" presName="accentRepeatNode" presStyleLbl="solidFgAcc1" presStyleIdx="4" presStyleCnt="7"/>
      <dgm:spPr/>
    </dgm:pt>
    <dgm:pt modelId="{700FE891-510B-4687-B18A-1748172AC7A7}" type="pres">
      <dgm:prSet presAssocID="{4E16DC76-EAFA-465F-A5BA-D449077659F2}" presName="text_6" presStyleLbl="node1" presStyleIdx="5" presStyleCnt="7">
        <dgm:presLayoutVars>
          <dgm:bulletEnabled val="1"/>
        </dgm:presLayoutVars>
      </dgm:prSet>
      <dgm:spPr/>
    </dgm:pt>
    <dgm:pt modelId="{E813A1B0-3153-4D91-95D2-3E3475C181F7}" type="pres">
      <dgm:prSet presAssocID="{4E16DC76-EAFA-465F-A5BA-D449077659F2}" presName="accent_6" presStyleCnt="0"/>
      <dgm:spPr/>
    </dgm:pt>
    <dgm:pt modelId="{DC8E9354-D266-4B03-86EF-F0F7E81C4EE6}" type="pres">
      <dgm:prSet presAssocID="{4E16DC76-EAFA-465F-A5BA-D449077659F2}" presName="accentRepeatNode" presStyleLbl="solidFgAcc1" presStyleIdx="5" presStyleCnt="7"/>
      <dgm:spPr/>
    </dgm:pt>
    <dgm:pt modelId="{58F3C8D5-C89C-4506-95F7-3149D16A4818}" type="pres">
      <dgm:prSet presAssocID="{CF869082-F2D7-4021-9A65-71A3DACF88B2}" presName="text_7" presStyleLbl="node1" presStyleIdx="6" presStyleCnt="7" custScaleX="98052">
        <dgm:presLayoutVars>
          <dgm:bulletEnabled val="1"/>
        </dgm:presLayoutVars>
      </dgm:prSet>
      <dgm:spPr/>
    </dgm:pt>
    <dgm:pt modelId="{69879877-FD63-43E9-95D8-E8208F67CD32}" type="pres">
      <dgm:prSet presAssocID="{CF869082-F2D7-4021-9A65-71A3DACF88B2}" presName="accent_7" presStyleCnt="0"/>
      <dgm:spPr/>
    </dgm:pt>
    <dgm:pt modelId="{00896A61-780D-42A3-B39D-700BB8CDE44F}" type="pres">
      <dgm:prSet presAssocID="{CF869082-F2D7-4021-9A65-71A3DACF88B2}" presName="accentRepeatNode" presStyleLbl="solidFgAcc1" presStyleIdx="6" presStyleCnt="7" custLinFactNeighborX="3408" custLinFactNeighborY="316"/>
      <dgm:spPr/>
    </dgm:pt>
  </dgm:ptLst>
  <dgm:cxnLst>
    <dgm:cxn modelId="{CE099B01-D6C1-41BD-834B-6573D43DA20F}" type="presOf" srcId="{CF869082-F2D7-4021-9A65-71A3DACF88B2}" destId="{58F3C8D5-C89C-4506-95F7-3149D16A4818}" srcOrd="0" destOrd="0" presId="urn:microsoft.com/office/officeart/2008/layout/VerticalCurvedList"/>
    <dgm:cxn modelId="{F7670009-63E1-4BFF-A4EB-7BFF37B89014}" type="presOf" srcId="{01DDD09F-3D84-4737-AA5D-1FF7C9419327}" destId="{3570348A-4973-472F-B80A-0F725F660D9E}" srcOrd="0" destOrd="0" presId="urn:microsoft.com/office/officeart/2008/layout/VerticalCurvedList"/>
    <dgm:cxn modelId="{A2A0AF20-15C9-464D-97CB-E903287AB933}" srcId="{97754C15-79BC-4EF0-A39A-BC8DFC701CC8}" destId="{4E90A8C9-5FCB-4433-B4AF-8002362D1EBA}" srcOrd="1" destOrd="0" parTransId="{2B811856-86CB-45EB-A34F-01BCCE5C9CCF}" sibTransId="{C8E6CC69-382C-4249-8209-4FB7948249BA}"/>
    <dgm:cxn modelId="{C4B4CD2B-AF91-4317-94AF-4480F9FBF088}" srcId="{97754C15-79BC-4EF0-A39A-BC8DFC701CC8}" destId="{CF869082-F2D7-4021-9A65-71A3DACF88B2}" srcOrd="6" destOrd="0" parTransId="{2DF7EC5E-1AB1-49E6-9B13-1D050879298F}" sibTransId="{2CD72D6E-F2CC-47F5-8A60-A4FC1C17EEEF}"/>
    <dgm:cxn modelId="{A8795E30-8605-4643-B3D6-63CBA772E272}" srcId="{97754C15-79BC-4EF0-A39A-BC8DFC701CC8}" destId="{E9706BE3-C1EC-40FE-9F84-8C47971A7296}" srcOrd="13" destOrd="0" parTransId="{08E0EEB4-94EB-420E-B32C-2E87ABC3D5AF}" sibTransId="{CFB3F6F0-F8D9-4F2C-8019-906A02E33831}"/>
    <dgm:cxn modelId="{3C93DC34-BADE-450C-927E-2EE223845641}" srcId="{97754C15-79BC-4EF0-A39A-BC8DFC701CC8}" destId="{4E16DC76-EAFA-465F-A5BA-D449077659F2}" srcOrd="5" destOrd="0" parTransId="{7706A325-DE2B-4770-BD49-B8C9997A9508}" sibTransId="{A80A839C-2184-4768-90F3-37F7796703FC}"/>
    <dgm:cxn modelId="{51934D61-A713-477B-90BA-8E4280085394}" type="presOf" srcId="{4E90A8C9-5FCB-4433-B4AF-8002362D1EBA}" destId="{DA746DC8-8F04-4646-A961-0BF0B0959545}" srcOrd="0" destOrd="0" presId="urn:microsoft.com/office/officeart/2008/layout/VerticalCurvedList"/>
    <dgm:cxn modelId="{4CB75464-F16C-4447-906D-B2D110C925E5}" srcId="{97754C15-79BC-4EF0-A39A-BC8DFC701CC8}" destId="{321844EB-B25A-4A5E-8ECF-AC92237122D3}" srcOrd="14" destOrd="0" parTransId="{C5B1533C-DCBC-4BFA-8630-404C1BD89662}" sibTransId="{76F0B739-A0DC-48AE-8805-C712829D2644}"/>
    <dgm:cxn modelId="{9DE99748-42B0-47C0-B98A-897D5792512C}" srcId="{97754C15-79BC-4EF0-A39A-BC8DFC701CC8}" destId="{0273F5A4-998A-4861-B0FD-F09E8E266E84}" srcOrd="10" destOrd="0" parTransId="{38F92DBE-41A7-40D2-9171-68B2AE499160}" sibTransId="{3C6EDEEE-4D57-4C07-BA3A-19EAB5509704}"/>
    <dgm:cxn modelId="{43F0754C-17FE-41E9-92C9-443D0A7DAFC1}" srcId="{97754C15-79BC-4EF0-A39A-BC8DFC701CC8}" destId="{791B3137-010C-4589-8A70-8E7ED908D356}" srcOrd="11" destOrd="0" parTransId="{5BDCDF0A-B6FA-4CDB-8FD0-4B6E0EACAB98}" sibTransId="{92ADE797-9967-498E-9B85-12E3D5EE2785}"/>
    <dgm:cxn modelId="{23ADC956-4EFE-4798-8016-46526FB77831}" type="presOf" srcId="{8A8AAAE1-DE0A-4402-82D4-47D6E630ACC6}" destId="{9C4C1B1D-E837-4CAC-BE75-B411682B6B1E}" srcOrd="0" destOrd="0" presId="urn:microsoft.com/office/officeart/2008/layout/VerticalCurvedList"/>
    <dgm:cxn modelId="{41E40459-0945-4DC5-BAE0-017D3CCFEBBC}" srcId="{97754C15-79BC-4EF0-A39A-BC8DFC701CC8}" destId="{31E3949D-72E9-4B78-A0E8-CBC67434F894}" srcOrd="2" destOrd="0" parTransId="{66317757-8F27-424D-B042-06134FC2A876}" sibTransId="{909B8D2E-D20D-4E51-B1EF-456C46B0364B}"/>
    <dgm:cxn modelId="{A14B5C79-8D0E-4801-B95D-5E8F5C301127}" srcId="{97754C15-79BC-4EF0-A39A-BC8DFC701CC8}" destId="{D2ECC3AF-D3F9-4C76-914E-4F2F08F29C69}" srcOrd="15" destOrd="0" parTransId="{15A92B19-B389-4247-BAA8-B8C4E5E40341}" sibTransId="{BC7324F7-73FA-4506-8B8C-FF0983E81A6B}"/>
    <dgm:cxn modelId="{5E1FC5A6-D757-4E66-A511-5A310BE94239}" type="presOf" srcId="{51CE1268-8F37-4527-A131-60EFBE57AAF0}" destId="{48F207F5-BCDC-4F75-9593-5C62655CC334}" srcOrd="0" destOrd="0" presId="urn:microsoft.com/office/officeart/2008/layout/VerticalCurvedList"/>
    <dgm:cxn modelId="{F6E9C5A7-AA3D-4E7D-9422-6FC2BA3C68B0}" srcId="{97754C15-79BC-4EF0-A39A-BC8DFC701CC8}" destId="{D6BD464E-BD40-4FA0-B3EE-08AB3EF03F8A}" srcOrd="9" destOrd="0" parTransId="{53E60DC2-EC76-47AE-A4D8-50300ECA4C34}" sibTransId="{6A7BD48B-A5A2-4B62-A1A8-FAAF4D23710A}"/>
    <dgm:cxn modelId="{424210AB-AE59-401D-BF3D-8EFC34B1F02D}" srcId="{97754C15-79BC-4EF0-A39A-BC8DFC701CC8}" destId="{653E60BB-0537-402D-812B-988177DD8673}" srcOrd="8" destOrd="0" parTransId="{6B7ABC19-FC45-4C7A-BFF1-59EB564ABAFE}" sibTransId="{3F7B5C80-132E-4B92-8E2F-363922ECF487}"/>
    <dgm:cxn modelId="{FD2309BC-BEAD-4DE6-A44F-0306D71F88CE}" type="presOf" srcId="{97754C15-79BC-4EF0-A39A-BC8DFC701CC8}" destId="{971BDC99-C0AE-4F3D-AE8F-651BE49A96FC}" srcOrd="0" destOrd="0" presId="urn:microsoft.com/office/officeart/2008/layout/VerticalCurvedList"/>
    <dgm:cxn modelId="{562B79C6-3C67-4A7B-9F30-5CF714C5F026}" type="presOf" srcId="{D7C596CD-BACD-4C27-B6FD-FC4B082B971E}" destId="{737EBD66-64D9-4B3D-A2A9-C0FEC6DBA8CF}" srcOrd="0" destOrd="0" presId="urn:microsoft.com/office/officeart/2008/layout/VerticalCurvedList"/>
    <dgm:cxn modelId="{3D7661CB-F225-4A28-A38E-96A508DB74F1}" srcId="{97754C15-79BC-4EF0-A39A-BC8DFC701CC8}" destId="{D7C596CD-BACD-4C27-B6FD-FC4B082B971E}" srcOrd="4" destOrd="0" parTransId="{CBBF4E78-A8C0-42B3-B198-014A7708AD58}" sibTransId="{DE6B60CC-DB36-4D95-8968-E6BEDF1FADBF}"/>
    <dgm:cxn modelId="{2A7A67CE-A9E1-408B-A932-A9A3039DA38F}" srcId="{97754C15-79BC-4EF0-A39A-BC8DFC701CC8}" destId="{7ED12723-677E-42A1-83D4-2F2393EC0DE2}" srcOrd="12" destOrd="0" parTransId="{A80B2AEE-7D52-4696-BEEC-2660D86A607A}" sibTransId="{4E6F74F8-A31F-484B-B228-B0D00A54D05D}"/>
    <dgm:cxn modelId="{1D7F9AD0-C857-4577-A08F-EF6D5ECD4A17}" type="presOf" srcId="{31E3949D-72E9-4B78-A0E8-CBC67434F894}" destId="{52131CD7-3FCD-4001-BEA1-AA3FA02B5938}" srcOrd="0" destOrd="0" presId="urn:microsoft.com/office/officeart/2008/layout/VerticalCurvedList"/>
    <dgm:cxn modelId="{DA2964DE-9790-4BA4-BB0D-CCA7735E8FCD}" srcId="{97754C15-79BC-4EF0-A39A-BC8DFC701CC8}" destId="{0E725CE1-BD9A-454C-ACFE-48F95BBA27BE}" srcOrd="7" destOrd="0" parTransId="{B56C9529-78E0-4C90-9DC2-EE8B8AA5283B}" sibTransId="{921008E2-5553-45FF-BE8C-3BACC6969288}"/>
    <dgm:cxn modelId="{1AA7EFEC-DEB0-4342-8104-8FB4CC54439D}" srcId="{97754C15-79BC-4EF0-A39A-BC8DFC701CC8}" destId="{51CE1268-8F37-4527-A131-60EFBE57AAF0}" srcOrd="0" destOrd="0" parTransId="{CC2093B8-7F85-4900-980B-1F52EE3C1165}" sibTransId="{01DDD09F-3D84-4737-AA5D-1FF7C9419327}"/>
    <dgm:cxn modelId="{792E73F8-F5AD-4AF0-9D26-9875F55CD7A1}" type="presOf" srcId="{4E16DC76-EAFA-465F-A5BA-D449077659F2}" destId="{700FE891-510B-4687-B18A-1748172AC7A7}" srcOrd="0" destOrd="0" presId="urn:microsoft.com/office/officeart/2008/layout/VerticalCurvedList"/>
    <dgm:cxn modelId="{13E13BFD-090A-4AAE-99FB-7A044AD8A9C8}" srcId="{97754C15-79BC-4EF0-A39A-BC8DFC701CC8}" destId="{8A8AAAE1-DE0A-4402-82D4-47D6E630ACC6}" srcOrd="3" destOrd="0" parTransId="{BF4B7B6F-570B-4B98-B8DF-7FFC0ACCE35C}" sibTransId="{11024D9A-5AD4-4A26-A073-6382DD48494A}"/>
    <dgm:cxn modelId="{BF46AF7E-532E-48B3-A133-14FA918556BB}" type="presParOf" srcId="{971BDC99-C0AE-4F3D-AE8F-651BE49A96FC}" destId="{00F41B4D-0CF3-4A3B-8636-96EB0AE821A3}" srcOrd="0" destOrd="0" presId="urn:microsoft.com/office/officeart/2008/layout/VerticalCurvedList"/>
    <dgm:cxn modelId="{AA2F0895-D83E-47D4-BCBD-7FD8389521D1}" type="presParOf" srcId="{00F41B4D-0CF3-4A3B-8636-96EB0AE821A3}" destId="{4A740363-ADBA-4B33-850D-8E42CFCD6A37}" srcOrd="0" destOrd="0" presId="urn:microsoft.com/office/officeart/2008/layout/VerticalCurvedList"/>
    <dgm:cxn modelId="{F84AB8EB-C746-41F7-AC41-C9679AE979A6}" type="presParOf" srcId="{4A740363-ADBA-4B33-850D-8E42CFCD6A37}" destId="{7837CA86-A7D2-4330-9114-CE76082C539D}" srcOrd="0" destOrd="0" presId="urn:microsoft.com/office/officeart/2008/layout/VerticalCurvedList"/>
    <dgm:cxn modelId="{5B5B2112-6180-4B44-88A5-60CFE8EB27F2}" type="presParOf" srcId="{4A740363-ADBA-4B33-850D-8E42CFCD6A37}" destId="{3570348A-4973-472F-B80A-0F725F660D9E}" srcOrd="1" destOrd="0" presId="urn:microsoft.com/office/officeart/2008/layout/VerticalCurvedList"/>
    <dgm:cxn modelId="{2F21AE4D-A919-41D7-9EA8-C07725B9B31B}" type="presParOf" srcId="{4A740363-ADBA-4B33-850D-8E42CFCD6A37}" destId="{41416B03-02D0-4D0B-BD06-D5CC3670D34C}" srcOrd="2" destOrd="0" presId="urn:microsoft.com/office/officeart/2008/layout/VerticalCurvedList"/>
    <dgm:cxn modelId="{27E38658-A7F4-400C-8CF7-39E328D49005}" type="presParOf" srcId="{4A740363-ADBA-4B33-850D-8E42CFCD6A37}" destId="{0138990B-83CA-4B47-8818-69553683CDAD}" srcOrd="3" destOrd="0" presId="urn:microsoft.com/office/officeart/2008/layout/VerticalCurvedList"/>
    <dgm:cxn modelId="{AEB495B8-A277-4ACA-8125-EB0F46650662}" type="presParOf" srcId="{00F41B4D-0CF3-4A3B-8636-96EB0AE821A3}" destId="{48F207F5-BCDC-4F75-9593-5C62655CC334}" srcOrd="1" destOrd="0" presId="urn:microsoft.com/office/officeart/2008/layout/VerticalCurvedList"/>
    <dgm:cxn modelId="{0725BD5C-4BE0-4481-AF79-221D4E16061F}" type="presParOf" srcId="{00F41B4D-0CF3-4A3B-8636-96EB0AE821A3}" destId="{FF6D2894-6EA5-49E7-AC1A-4E0F6223F0FC}" srcOrd="2" destOrd="0" presId="urn:microsoft.com/office/officeart/2008/layout/VerticalCurvedList"/>
    <dgm:cxn modelId="{212D2E18-4937-4865-A851-440FF65C5B4C}" type="presParOf" srcId="{FF6D2894-6EA5-49E7-AC1A-4E0F6223F0FC}" destId="{E78FC925-B901-4941-A9A3-AFA1C6293F25}" srcOrd="0" destOrd="0" presId="urn:microsoft.com/office/officeart/2008/layout/VerticalCurvedList"/>
    <dgm:cxn modelId="{803FE3AE-38BE-4948-A27E-DA7D312B2781}" type="presParOf" srcId="{00F41B4D-0CF3-4A3B-8636-96EB0AE821A3}" destId="{DA746DC8-8F04-4646-A961-0BF0B0959545}" srcOrd="3" destOrd="0" presId="urn:microsoft.com/office/officeart/2008/layout/VerticalCurvedList"/>
    <dgm:cxn modelId="{3431E8D0-7C61-4414-8E87-6C99C54D61A2}" type="presParOf" srcId="{00F41B4D-0CF3-4A3B-8636-96EB0AE821A3}" destId="{FAC5ABC3-2BDE-41BF-87F5-8B988B382565}" srcOrd="4" destOrd="0" presId="urn:microsoft.com/office/officeart/2008/layout/VerticalCurvedList"/>
    <dgm:cxn modelId="{BCD21420-A3D5-4D82-80A0-CD612F83A8EC}" type="presParOf" srcId="{FAC5ABC3-2BDE-41BF-87F5-8B988B382565}" destId="{23290035-87B3-44C6-9F2D-D3569B8B0EAA}" srcOrd="0" destOrd="0" presId="urn:microsoft.com/office/officeart/2008/layout/VerticalCurvedList"/>
    <dgm:cxn modelId="{B7C407AA-90B4-4C6A-A78F-D29B8A13EF6B}" type="presParOf" srcId="{00F41B4D-0CF3-4A3B-8636-96EB0AE821A3}" destId="{52131CD7-3FCD-4001-BEA1-AA3FA02B5938}" srcOrd="5" destOrd="0" presId="urn:microsoft.com/office/officeart/2008/layout/VerticalCurvedList"/>
    <dgm:cxn modelId="{3A7208B7-3349-4955-8CEE-2B988933F76F}" type="presParOf" srcId="{00F41B4D-0CF3-4A3B-8636-96EB0AE821A3}" destId="{E5254226-946C-4708-8113-AA004E291BC9}" srcOrd="6" destOrd="0" presId="urn:microsoft.com/office/officeart/2008/layout/VerticalCurvedList"/>
    <dgm:cxn modelId="{7B2658F4-6B0E-431A-A3C8-289F05A1F627}" type="presParOf" srcId="{E5254226-946C-4708-8113-AA004E291BC9}" destId="{552A1F17-03F1-4461-B872-0FC83E849E4A}" srcOrd="0" destOrd="0" presId="urn:microsoft.com/office/officeart/2008/layout/VerticalCurvedList"/>
    <dgm:cxn modelId="{FD6A6EE8-F447-4E69-804D-241A91074E76}" type="presParOf" srcId="{00F41B4D-0CF3-4A3B-8636-96EB0AE821A3}" destId="{9C4C1B1D-E837-4CAC-BE75-B411682B6B1E}" srcOrd="7" destOrd="0" presId="urn:microsoft.com/office/officeart/2008/layout/VerticalCurvedList"/>
    <dgm:cxn modelId="{87F9F5EF-E8EC-4A76-BE91-CC1A45B28AFF}" type="presParOf" srcId="{00F41B4D-0CF3-4A3B-8636-96EB0AE821A3}" destId="{AC3E0D8A-F0D1-41EC-B60B-06993C9F4CE6}" srcOrd="8" destOrd="0" presId="urn:microsoft.com/office/officeart/2008/layout/VerticalCurvedList"/>
    <dgm:cxn modelId="{C2056486-4587-402B-A28C-AC55EDE0E00D}" type="presParOf" srcId="{AC3E0D8A-F0D1-41EC-B60B-06993C9F4CE6}" destId="{20BDB574-A2D6-4A4D-81FC-9E185AA964C0}" srcOrd="0" destOrd="0" presId="urn:microsoft.com/office/officeart/2008/layout/VerticalCurvedList"/>
    <dgm:cxn modelId="{38E0A999-F8ED-442B-89AF-39A4E581EA79}" type="presParOf" srcId="{00F41B4D-0CF3-4A3B-8636-96EB0AE821A3}" destId="{737EBD66-64D9-4B3D-A2A9-C0FEC6DBA8CF}" srcOrd="9" destOrd="0" presId="urn:microsoft.com/office/officeart/2008/layout/VerticalCurvedList"/>
    <dgm:cxn modelId="{58F99D27-6074-42B7-AC8F-A780800E7FFC}" type="presParOf" srcId="{00F41B4D-0CF3-4A3B-8636-96EB0AE821A3}" destId="{1D1F08BE-8007-4381-B6DF-CA507E7533F4}" srcOrd="10" destOrd="0" presId="urn:microsoft.com/office/officeart/2008/layout/VerticalCurvedList"/>
    <dgm:cxn modelId="{9C71E1E5-C0DF-48CA-A95D-A6004CFB954E}" type="presParOf" srcId="{1D1F08BE-8007-4381-B6DF-CA507E7533F4}" destId="{28A3105C-E94D-4F75-AD44-2F38970067DC}" srcOrd="0" destOrd="0" presId="urn:microsoft.com/office/officeart/2008/layout/VerticalCurvedList"/>
    <dgm:cxn modelId="{6FA25C1A-E90E-4B64-9503-A21A48316307}" type="presParOf" srcId="{00F41B4D-0CF3-4A3B-8636-96EB0AE821A3}" destId="{700FE891-510B-4687-B18A-1748172AC7A7}" srcOrd="11" destOrd="0" presId="urn:microsoft.com/office/officeart/2008/layout/VerticalCurvedList"/>
    <dgm:cxn modelId="{6A3BAA60-DF91-4E7D-8C90-681C9D590223}" type="presParOf" srcId="{00F41B4D-0CF3-4A3B-8636-96EB0AE821A3}" destId="{E813A1B0-3153-4D91-95D2-3E3475C181F7}" srcOrd="12" destOrd="0" presId="urn:microsoft.com/office/officeart/2008/layout/VerticalCurvedList"/>
    <dgm:cxn modelId="{35B0FE77-CD13-4BBB-828B-4A5ED026F091}" type="presParOf" srcId="{E813A1B0-3153-4D91-95D2-3E3475C181F7}" destId="{DC8E9354-D266-4B03-86EF-F0F7E81C4EE6}" srcOrd="0" destOrd="0" presId="urn:microsoft.com/office/officeart/2008/layout/VerticalCurvedList"/>
    <dgm:cxn modelId="{EF6ED9A8-0761-4B4C-BA4F-9917BB385714}" type="presParOf" srcId="{00F41B4D-0CF3-4A3B-8636-96EB0AE821A3}" destId="{58F3C8D5-C89C-4506-95F7-3149D16A4818}" srcOrd="13" destOrd="0" presId="urn:microsoft.com/office/officeart/2008/layout/VerticalCurvedList"/>
    <dgm:cxn modelId="{3D32701D-7B86-4F4F-8AD8-43EC0B7B7F31}" type="presParOf" srcId="{00F41B4D-0CF3-4A3B-8636-96EB0AE821A3}" destId="{69879877-FD63-43E9-95D8-E8208F67CD32}" srcOrd="14" destOrd="0" presId="urn:microsoft.com/office/officeart/2008/layout/VerticalCurvedList"/>
    <dgm:cxn modelId="{C5B42CBE-150F-41AA-B3C7-996DB9EE8D13}" type="presParOf" srcId="{69879877-FD63-43E9-95D8-E8208F67CD32}" destId="{00896A61-780D-42A3-B39D-700BB8CDE4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754C15-79BC-4EF0-A39A-BC8DFC701CC8}" type="doc">
      <dgm:prSet loTypeId="urn:microsoft.com/office/officeart/2008/layout/VerticalCurvedLis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1CE1268-8F37-4527-A131-60EFBE57AAF0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lIns="252000"/>
        <a:lstStyle/>
        <a:p>
          <a:pPr marL="177800" indent="0">
            <a:spcAft>
              <a:spcPts val="0"/>
            </a:spcAft>
          </a:pPr>
          <a:r>
            <a:rPr lang="ru-RU" sz="1300" b="1" i="0" u="none" dirty="0">
              <a:solidFill>
                <a:srgbClr val="0C525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населения Сысертского городского округа питьевой  водой, соответствующей требованиям безопасности и безвредности, установленным эпидемиологическими правилами</a:t>
          </a:r>
        </a:p>
        <a:p>
          <a:pPr marL="177800" indent="0">
            <a:spcAft>
              <a:spcPts val="0"/>
            </a:spcAft>
          </a:pPr>
          <a:endParaRPr lang="ru-RU" sz="1200" b="1" cap="none" spc="0" baseline="0" dirty="0">
            <a:ln w="1905"/>
            <a:solidFill>
              <a:srgbClr val="0C525C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2093B8-7F85-4900-980B-1F52EE3C1165}" type="parTrans" cxnId="{1AA7EFEC-DEB0-4342-8104-8FB4CC54439D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01DDD09F-3D84-4737-AA5D-1FF7C9419327}" type="sibTrans" cxnId="{1AA7EFEC-DEB0-4342-8104-8FB4CC54439D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4E90A8C9-5FCB-4433-B4AF-8002362D1EBA}">
      <dgm:prSet phldrT="[Текст]" custT="1"/>
      <dgm:spPr>
        <a:solidFill>
          <a:srgbClr val="00CC00"/>
        </a:solidFill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ru-RU" sz="1300" b="0" cap="none" spc="0" baseline="0" dirty="0">
            <a:ln w="1905"/>
            <a:solidFill>
              <a:srgbClr val="2F2203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300" b="0" cap="none" spc="0" baseline="0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Развитие и модернизация объектов коммунальной инфраструктуры, находящихся в собственности Сысертского городского округа, в соответствии с концессионными соглашениями</a:t>
          </a:r>
        </a:p>
        <a:p>
          <a:endParaRPr lang="ru-RU" sz="1300" b="0" cap="none" spc="0" baseline="0" dirty="0">
            <a:ln w="1905"/>
            <a:solidFill>
              <a:srgbClr val="2F2203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11856-86CB-45EB-A34F-01BCCE5C9CCF}" type="parTrans" cxnId="{A2A0AF20-15C9-464D-97CB-E903287AB933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C8E6CC69-382C-4249-8209-4FB7948249BA}" type="sibTrans" cxnId="{A2A0AF20-15C9-464D-97CB-E903287AB933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D7C596CD-BACD-4C27-B6FD-FC4B082B971E}">
      <dgm:prSet phldrT="[Текст]" custT="1"/>
      <dgm:spPr>
        <a:solidFill>
          <a:srgbClr val="B40000"/>
        </a:solidFill>
        <a:scene3d>
          <a:camera prst="orthographicFront"/>
          <a:lightRig rig="flat" dir="t"/>
        </a:scene3d>
        <a:sp3d contourW="12700" prstMaterial="metal">
          <a:bevelT w="120900" h="88900"/>
          <a:bevelB w="88900" h="31750" prst="angle"/>
          <a:contourClr>
            <a:schemeClr val="tx1"/>
          </a:contourClr>
        </a:sp3d>
      </dgm:spPr>
      <dgm:t>
        <a:bodyPr lIns="432000" tIns="0" rIns="36000" bIns="0" anchor="ctr" anchorCtr="0"/>
        <a:lstStyle/>
        <a:p>
          <a:r>
            <a:rPr lang="ru-RU" sz="1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Обеспечения мероприятий повышение качества реализации муниципальной программой "Развитие жилищно-коммунального хозяйства, энергосбережения и повышения энергоэффективности в Сысертском городском округе" на 2018-2024 годы"</a:t>
          </a:r>
        </a:p>
      </dgm:t>
    </dgm:pt>
    <dgm:pt modelId="{CBBF4E78-A8C0-42B3-B198-014A7708AD58}" type="parTrans" cxnId="{3D7661CB-F225-4A28-A38E-96A508DB74F1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DE6B60CC-DB36-4D95-8968-E6BEDF1FADBF}" type="sibTrans" cxnId="{3D7661CB-F225-4A28-A38E-96A508DB74F1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8A8AAAE1-DE0A-4402-82D4-47D6E630ACC6}">
      <dgm:prSet custT="1"/>
      <dgm:spPr>
        <a:solidFill>
          <a:srgbClr val="FF66FF"/>
        </a:solidFill>
      </dgm:spPr>
      <dgm:t>
        <a:bodyPr lIns="108000" rIns="144000"/>
        <a:lstStyle/>
        <a:p>
          <a:pPr marL="252000" indent="0" algn="l"/>
          <a:r>
            <a:rPr lang="ru-RU" sz="1100" b="0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условий проживания населения Сысертского городского округа за счет проведения капитальных и текущих ремонтов муниципального имущества</a:t>
          </a:r>
        </a:p>
      </dgm:t>
    </dgm:pt>
    <dgm:pt modelId="{BF4B7B6F-570B-4B98-B8DF-7FFC0ACCE35C}" type="parTrans" cxnId="{13E13BFD-090A-4AAE-99FB-7A044AD8A9C8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11024D9A-5AD4-4A26-A073-6382DD48494A}" type="sibTrans" cxnId="{13E13BFD-090A-4AAE-99FB-7A044AD8A9C8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31E3949D-72E9-4B78-A0E8-CBC67434F894}">
      <dgm:prSet custT="1"/>
      <dgm:spPr/>
      <dgm:t>
        <a:bodyPr lIns="324000"/>
        <a:lstStyle/>
        <a:p>
          <a:r>
            <a:rPr lang="ru-RU" sz="1100" b="1" i="0" baseline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муниципальных функций в сфере жилищно-коммунального хозяйства, энергосбережения и повышения энергоэффективности в Сысертском городском округе, связанных с общегосударственным управлением</a:t>
          </a:r>
        </a:p>
      </dgm:t>
    </dgm:pt>
    <dgm:pt modelId="{66317757-8F27-424D-B042-06134FC2A876}" type="parTrans" cxnId="{41E40459-0945-4DC5-BAE0-017D3CCFEBBC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909B8D2E-D20D-4E51-B1EF-456C46B0364B}" type="sibTrans" cxnId="{41E40459-0945-4DC5-BAE0-017D3CCFEBBC}">
      <dgm:prSet/>
      <dgm:spPr/>
      <dgm:t>
        <a:bodyPr/>
        <a:lstStyle/>
        <a:p>
          <a:endParaRPr lang="ru-RU" b="1" cap="none" spc="0">
            <a:ln w="1905"/>
            <a:solidFill>
              <a:srgbClr val="8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971BDC99-C0AE-4F3D-AE8F-651BE49A96FC}" type="pres">
      <dgm:prSet presAssocID="{97754C15-79BC-4EF0-A39A-BC8DFC701CC8}" presName="Name0" presStyleCnt="0">
        <dgm:presLayoutVars>
          <dgm:chMax val="7"/>
          <dgm:chPref val="7"/>
          <dgm:dir/>
        </dgm:presLayoutVars>
      </dgm:prSet>
      <dgm:spPr/>
    </dgm:pt>
    <dgm:pt modelId="{00F41B4D-0CF3-4A3B-8636-96EB0AE821A3}" type="pres">
      <dgm:prSet presAssocID="{97754C15-79BC-4EF0-A39A-BC8DFC701CC8}" presName="Name1" presStyleCnt="0"/>
      <dgm:spPr/>
    </dgm:pt>
    <dgm:pt modelId="{4A740363-ADBA-4B33-850D-8E42CFCD6A37}" type="pres">
      <dgm:prSet presAssocID="{97754C15-79BC-4EF0-A39A-BC8DFC701CC8}" presName="cycle" presStyleCnt="0"/>
      <dgm:spPr/>
    </dgm:pt>
    <dgm:pt modelId="{7837CA86-A7D2-4330-9114-CE76082C539D}" type="pres">
      <dgm:prSet presAssocID="{97754C15-79BC-4EF0-A39A-BC8DFC701CC8}" presName="srcNode" presStyleLbl="node1" presStyleIdx="0" presStyleCnt="5"/>
      <dgm:spPr/>
    </dgm:pt>
    <dgm:pt modelId="{3570348A-4973-472F-B80A-0F725F660D9E}" type="pres">
      <dgm:prSet presAssocID="{97754C15-79BC-4EF0-A39A-BC8DFC701CC8}" presName="conn" presStyleLbl="parChTrans1D2" presStyleIdx="0" presStyleCnt="1" custLinFactNeighborX="-10177" custLinFactNeighborY="-910"/>
      <dgm:spPr/>
    </dgm:pt>
    <dgm:pt modelId="{41416B03-02D0-4D0B-BD06-D5CC3670D34C}" type="pres">
      <dgm:prSet presAssocID="{97754C15-79BC-4EF0-A39A-BC8DFC701CC8}" presName="extraNode" presStyleLbl="node1" presStyleIdx="0" presStyleCnt="5"/>
      <dgm:spPr/>
    </dgm:pt>
    <dgm:pt modelId="{0138990B-83CA-4B47-8818-69553683CDAD}" type="pres">
      <dgm:prSet presAssocID="{97754C15-79BC-4EF0-A39A-BC8DFC701CC8}" presName="dstNode" presStyleLbl="node1" presStyleIdx="0" presStyleCnt="5"/>
      <dgm:spPr/>
    </dgm:pt>
    <dgm:pt modelId="{48F207F5-BCDC-4F75-9593-5C62655CC334}" type="pres">
      <dgm:prSet presAssocID="{51CE1268-8F37-4527-A131-60EFBE57AAF0}" presName="text_1" presStyleLbl="node1" presStyleIdx="0" presStyleCnt="5" custScaleX="89714" custScaleY="147615" custLinFactNeighborX="1685" custLinFactNeighborY="-34317">
        <dgm:presLayoutVars>
          <dgm:bulletEnabled val="1"/>
        </dgm:presLayoutVars>
      </dgm:prSet>
      <dgm:spPr/>
    </dgm:pt>
    <dgm:pt modelId="{FF6D2894-6EA5-49E7-AC1A-4E0F6223F0FC}" type="pres">
      <dgm:prSet presAssocID="{51CE1268-8F37-4527-A131-60EFBE57AAF0}" presName="accent_1" presStyleCnt="0"/>
      <dgm:spPr/>
    </dgm:pt>
    <dgm:pt modelId="{E78FC925-B901-4941-A9A3-AFA1C6293F25}" type="pres">
      <dgm:prSet presAssocID="{51CE1268-8F37-4527-A131-60EFBE57AAF0}" presName="accentRepeatNode" presStyleLbl="solidFgAcc1" presStyleIdx="0" presStyleCnt="5"/>
      <dgm:spPr/>
    </dgm:pt>
    <dgm:pt modelId="{DA746DC8-8F04-4646-A961-0BF0B0959545}" type="pres">
      <dgm:prSet presAssocID="{4E90A8C9-5FCB-4433-B4AF-8002362D1EBA}" presName="text_2" presStyleLbl="node1" presStyleIdx="1" presStyleCnt="5" custScaleX="86272" custScaleY="151329" custLinFactNeighborX="1851" custLinFactNeighborY="-10160">
        <dgm:presLayoutVars>
          <dgm:bulletEnabled val="1"/>
        </dgm:presLayoutVars>
      </dgm:prSet>
      <dgm:spPr/>
    </dgm:pt>
    <dgm:pt modelId="{FAC5ABC3-2BDE-41BF-87F5-8B988B382565}" type="pres">
      <dgm:prSet presAssocID="{4E90A8C9-5FCB-4433-B4AF-8002362D1EBA}" presName="accent_2" presStyleCnt="0"/>
      <dgm:spPr/>
    </dgm:pt>
    <dgm:pt modelId="{23290035-87B3-44C6-9F2D-D3569B8B0EAA}" type="pres">
      <dgm:prSet presAssocID="{4E90A8C9-5FCB-4433-B4AF-8002362D1EBA}" presName="accentRepeatNode" presStyleLbl="solidFgAcc1" presStyleIdx="1" presStyleCnt="5" custLinFactNeighborX="6776" custLinFactNeighborY="-2172"/>
      <dgm:spPr/>
    </dgm:pt>
    <dgm:pt modelId="{52131CD7-3FCD-4001-BEA1-AA3FA02B5938}" type="pres">
      <dgm:prSet presAssocID="{31E3949D-72E9-4B78-A0E8-CBC67434F894}" presName="text_3" presStyleLbl="node1" presStyleIdx="2" presStyleCnt="5" custScaleX="88348" custScaleY="139218" custLinFactNeighborX="1028" custLinFactNeighborY="5083">
        <dgm:presLayoutVars>
          <dgm:bulletEnabled val="1"/>
        </dgm:presLayoutVars>
      </dgm:prSet>
      <dgm:spPr/>
    </dgm:pt>
    <dgm:pt modelId="{E5254226-946C-4708-8113-AA004E291BC9}" type="pres">
      <dgm:prSet presAssocID="{31E3949D-72E9-4B78-A0E8-CBC67434F894}" presName="accent_3" presStyleCnt="0"/>
      <dgm:spPr/>
    </dgm:pt>
    <dgm:pt modelId="{552A1F17-03F1-4461-B872-0FC83E849E4A}" type="pres">
      <dgm:prSet presAssocID="{31E3949D-72E9-4B78-A0E8-CBC67434F894}" presName="accentRepeatNode" presStyleLbl="solidFgAcc1" presStyleIdx="2" presStyleCnt="5"/>
      <dgm:spPr/>
    </dgm:pt>
    <dgm:pt modelId="{9C4C1B1D-E837-4CAC-BE75-B411682B6B1E}" type="pres">
      <dgm:prSet presAssocID="{8A8AAAE1-DE0A-4402-82D4-47D6E630ACC6}" presName="text_4" presStyleLbl="node1" presStyleIdx="3" presStyleCnt="5" custScaleX="89844" custScaleY="128637" custLinFactNeighborX="-209" custLinFactNeighborY="1067">
        <dgm:presLayoutVars>
          <dgm:bulletEnabled val="1"/>
        </dgm:presLayoutVars>
      </dgm:prSet>
      <dgm:spPr/>
    </dgm:pt>
    <dgm:pt modelId="{AC3E0D8A-F0D1-41EC-B60B-06993C9F4CE6}" type="pres">
      <dgm:prSet presAssocID="{8A8AAAE1-DE0A-4402-82D4-47D6E630ACC6}" presName="accent_4" presStyleCnt="0"/>
      <dgm:spPr/>
    </dgm:pt>
    <dgm:pt modelId="{20BDB574-A2D6-4A4D-81FC-9E185AA964C0}" type="pres">
      <dgm:prSet presAssocID="{8A8AAAE1-DE0A-4402-82D4-47D6E630ACC6}" presName="accentRepeatNode" presStyleLbl="solidFgAcc1" presStyleIdx="3" presStyleCnt="5"/>
      <dgm:spPr/>
    </dgm:pt>
    <dgm:pt modelId="{737EBD66-64D9-4B3D-A2A9-C0FEC6DBA8CF}" type="pres">
      <dgm:prSet presAssocID="{D7C596CD-BACD-4C27-B6FD-FC4B082B971E}" presName="text_5" presStyleLbl="node1" presStyleIdx="4" presStyleCnt="5" custScaleX="89013" custScaleY="138509">
        <dgm:presLayoutVars>
          <dgm:bulletEnabled val="1"/>
        </dgm:presLayoutVars>
      </dgm:prSet>
      <dgm:spPr/>
    </dgm:pt>
    <dgm:pt modelId="{1D1F08BE-8007-4381-B6DF-CA507E7533F4}" type="pres">
      <dgm:prSet presAssocID="{D7C596CD-BACD-4C27-B6FD-FC4B082B971E}" presName="accent_5" presStyleCnt="0"/>
      <dgm:spPr/>
    </dgm:pt>
    <dgm:pt modelId="{28A3105C-E94D-4F75-AD44-2F38970067DC}" type="pres">
      <dgm:prSet presAssocID="{D7C596CD-BACD-4C27-B6FD-FC4B082B971E}" presName="accentRepeatNode" presStyleLbl="solidFgAcc1" presStyleIdx="4" presStyleCnt="5"/>
      <dgm:spPr/>
    </dgm:pt>
  </dgm:ptLst>
  <dgm:cxnLst>
    <dgm:cxn modelId="{FB4B3B08-D6FB-4D08-8D6F-FC5ECB27C68B}" type="presOf" srcId="{01DDD09F-3D84-4737-AA5D-1FF7C9419327}" destId="{3570348A-4973-472F-B80A-0F725F660D9E}" srcOrd="0" destOrd="0" presId="urn:microsoft.com/office/officeart/2008/layout/VerticalCurvedList"/>
    <dgm:cxn modelId="{D7C65810-DD83-4676-B221-8B538719E544}" type="presOf" srcId="{97754C15-79BC-4EF0-A39A-BC8DFC701CC8}" destId="{971BDC99-C0AE-4F3D-AE8F-651BE49A96FC}" srcOrd="0" destOrd="0" presId="urn:microsoft.com/office/officeart/2008/layout/VerticalCurvedList"/>
    <dgm:cxn modelId="{95911615-9673-4671-8644-212A1015E9EB}" type="presOf" srcId="{51CE1268-8F37-4527-A131-60EFBE57AAF0}" destId="{48F207F5-BCDC-4F75-9593-5C62655CC334}" srcOrd="0" destOrd="0" presId="urn:microsoft.com/office/officeart/2008/layout/VerticalCurvedList"/>
    <dgm:cxn modelId="{A2A0AF20-15C9-464D-97CB-E903287AB933}" srcId="{97754C15-79BC-4EF0-A39A-BC8DFC701CC8}" destId="{4E90A8C9-5FCB-4433-B4AF-8002362D1EBA}" srcOrd="1" destOrd="0" parTransId="{2B811856-86CB-45EB-A34F-01BCCE5C9CCF}" sibTransId="{C8E6CC69-382C-4249-8209-4FB7948249BA}"/>
    <dgm:cxn modelId="{D7340321-BE1D-44FF-8628-B6A13B0FA04F}" type="presOf" srcId="{D7C596CD-BACD-4C27-B6FD-FC4B082B971E}" destId="{737EBD66-64D9-4B3D-A2A9-C0FEC6DBA8CF}" srcOrd="0" destOrd="0" presId="urn:microsoft.com/office/officeart/2008/layout/VerticalCurvedList"/>
    <dgm:cxn modelId="{A64DCF3F-7E54-4338-AD1D-6FB125040B5E}" type="presOf" srcId="{8A8AAAE1-DE0A-4402-82D4-47D6E630ACC6}" destId="{9C4C1B1D-E837-4CAC-BE75-B411682B6B1E}" srcOrd="0" destOrd="0" presId="urn:microsoft.com/office/officeart/2008/layout/VerticalCurvedList"/>
    <dgm:cxn modelId="{41E40459-0945-4DC5-BAE0-017D3CCFEBBC}" srcId="{97754C15-79BC-4EF0-A39A-BC8DFC701CC8}" destId="{31E3949D-72E9-4B78-A0E8-CBC67434F894}" srcOrd="2" destOrd="0" parTransId="{66317757-8F27-424D-B042-06134FC2A876}" sibTransId="{909B8D2E-D20D-4E51-B1EF-456C46B0364B}"/>
    <dgm:cxn modelId="{3D7661CB-F225-4A28-A38E-96A508DB74F1}" srcId="{97754C15-79BC-4EF0-A39A-BC8DFC701CC8}" destId="{D7C596CD-BACD-4C27-B6FD-FC4B082B971E}" srcOrd="4" destOrd="0" parTransId="{CBBF4E78-A8C0-42B3-B198-014A7708AD58}" sibTransId="{DE6B60CC-DB36-4D95-8968-E6BEDF1FADBF}"/>
    <dgm:cxn modelId="{DEE2D2E6-7951-4C91-9DDF-69479536732A}" type="presOf" srcId="{4E90A8C9-5FCB-4433-B4AF-8002362D1EBA}" destId="{DA746DC8-8F04-4646-A961-0BF0B0959545}" srcOrd="0" destOrd="0" presId="urn:microsoft.com/office/officeart/2008/layout/VerticalCurvedList"/>
    <dgm:cxn modelId="{1AA7EFEC-DEB0-4342-8104-8FB4CC54439D}" srcId="{97754C15-79BC-4EF0-A39A-BC8DFC701CC8}" destId="{51CE1268-8F37-4527-A131-60EFBE57AAF0}" srcOrd="0" destOrd="0" parTransId="{CC2093B8-7F85-4900-980B-1F52EE3C1165}" sibTransId="{01DDD09F-3D84-4737-AA5D-1FF7C9419327}"/>
    <dgm:cxn modelId="{BF4999F4-5DC0-490A-AAC2-960D1A9D4D07}" type="presOf" srcId="{31E3949D-72E9-4B78-A0E8-CBC67434F894}" destId="{52131CD7-3FCD-4001-BEA1-AA3FA02B5938}" srcOrd="0" destOrd="0" presId="urn:microsoft.com/office/officeart/2008/layout/VerticalCurvedList"/>
    <dgm:cxn modelId="{13E13BFD-090A-4AAE-99FB-7A044AD8A9C8}" srcId="{97754C15-79BC-4EF0-A39A-BC8DFC701CC8}" destId="{8A8AAAE1-DE0A-4402-82D4-47D6E630ACC6}" srcOrd="3" destOrd="0" parTransId="{BF4B7B6F-570B-4B98-B8DF-7FFC0ACCE35C}" sibTransId="{11024D9A-5AD4-4A26-A073-6382DD48494A}"/>
    <dgm:cxn modelId="{C31AFD8B-F0B5-4DAE-8051-0CEEC4D1B7DD}" type="presParOf" srcId="{971BDC99-C0AE-4F3D-AE8F-651BE49A96FC}" destId="{00F41B4D-0CF3-4A3B-8636-96EB0AE821A3}" srcOrd="0" destOrd="0" presId="urn:microsoft.com/office/officeart/2008/layout/VerticalCurvedList"/>
    <dgm:cxn modelId="{9E450901-3395-4CBA-8FE1-D9BC2075DF86}" type="presParOf" srcId="{00F41B4D-0CF3-4A3B-8636-96EB0AE821A3}" destId="{4A740363-ADBA-4B33-850D-8E42CFCD6A37}" srcOrd="0" destOrd="0" presId="urn:microsoft.com/office/officeart/2008/layout/VerticalCurvedList"/>
    <dgm:cxn modelId="{42DEBBB8-74C2-4F0B-9551-C49B78830AD5}" type="presParOf" srcId="{4A740363-ADBA-4B33-850D-8E42CFCD6A37}" destId="{7837CA86-A7D2-4330-9114-CE76082C539D}" srcOrd="0" destOrd="0" presId="urn:microsoft.com/office/officeart/2008/layout/VerticalCurvedList"/>
    <dgm:cxn modelId="{B70E2402-DF68-406F-A117-53429C22C58D}" type="presParOf" srcId="{4A740363-ADBA-4B33-850D-8E42CFCD6A37}" destId="{3570348A-4973-472F-B80A-0F725F660D9E}" srcOrd="1" destOrd="0" presId="urn:microsoft.com/office/officeart/2008/layout/VerticalCurvedList"/>
    <dgm:cxn modelId="{AD0BC9EC-847F-4F7B-BB28-C9DAC736DC0F}" type="presParOf" srcId="{4A740363-ADBA-4B33-850D-8E42CFCD6A37}" destId="{41416B03-02D0-4D0B-BD06-D5CC3670D34C}" srcOrd="2" destOrd="0" presId="urn:microsoft.com/office/officeart/2008/layout/VerticalCurvedList"/>
    <dgm:cxn modelId="{D168E2CB-CA9F-4AF1-99B1-FAD08AC3C785}" type="presParOf" srcId="{4A740363-ADBA-4B33-850D-8E42CFCD6A37}" destId="{0138990B-83CA-4B47-8818-69553683CDAD}" srcOrd="3" destOrd="0" presId="urn:microsoft.com/office/officeart/2008/layout/VerticalCurvedList"/>
    <dgm:cxn modelId="{01193F43-8F79-4120-BADE-EE12921EFFF3}" type="presParOf" srcId="{00F41B4D-0CF3-4A3B-8636-96EB0AE821A3}" destId="{48F207F5-BCDC-4F75-9593-5C62655CC334}" srcOrd="1" destOrd="0" presId="urn:microsoft.com/office/officeart/2008/layout/VerticalCurvedList"/>
    <dgm:cxn modelId="{3818F947-64B1-4F6F-A6E9-E3B426FD2FB7}" type="presParOf" srcId="{00F41B4D-0CF3-4A3B-8636-96EB0AE821A3}" destId="{FF6D2894-6EA5-49E7-AC1A-4E0F6223F0FC}" srcOrd="2" destOrd="0" presId="urn:microsoft.com/office/officeart/2008/layout/VerticalCurvedList"/>
    <dgm:cxn modelId="{DA0F4A6C-A036-4157-B9C7-D454DB06D06A}" type="presParOf" srcId="{FF6D2894-6EA5-49E7-AC1A-4E0F6223F0FC}" destId="{E78FC925-B901-4941-A9A3-AFA1C6293F25}" srcOrd="0" destOrd="0" presId="urn:microsoft.com/office/officeart/2008/layout/VerticalCurvedList"/>
    <dgm:cxn modelId="{BDFCE9E7-33E4-4FEA-85FF-443F776A988A}" type="presParOf" srcId="{00F41B4D-0CF3-4A3B-8636-96EB0AE821A3}" destId="{DA746DC8-8F04-4646-A961-0BF0B0959545}" srcOrd="3" destOrd="0" presId="urn:microsoft.com/office/officeart/2008/layout/VerticalCurvedList"/>
    <dgm:cxn modelId="{71279673-B7A2-4793-B49B-4DEE596902A9}" type="presParOf" srcId="{00F41B4D-0CF3-4A3B-8636-96EB0AE821A3}" destId="{FAC5ABC3-2BDE-41BF-87F5-8B988B382565}" srcOrd="4" destOrd="0" presId="urn:microsoft.com/office/officeart/2008/layout/VerticalCurvedList"/>
    <dgm:cxn modelId="{26C80F1C-6E89-4628-8120-729F9A048186}" type="presParOf" srcId="{FAC5ABC3-2BDE-41BF-87F5-8B988B382565}" destId="{23290035-87B3-44C6-9F2D-D3569B8B0EAA}" srcOrd="0" destOrd="0" presId="urn:microsoft.com/office/officeart/2008/layout/VerticalCurvedList"/>
    <dgm:cxn modelId="{DDF2139A-4EA8-4178-8175-CC28F6BC9325}" type="presParOf" srcId="{00F41B4D-0CF3-4A3B-8636-96EB0AE821A3}" destId="{52131CD7-3FCD-4001-BEA1-AA3FA02B5938}" srcOrd="5" destOrd="0" presId="urn:microsoft.com/office/officeart/2008/layout/VerticalCurvedList"/>
    <dgm:cxn modelId="{A53A97EF-5A35-4C31-827B-96B9548F3DCF}" type="presParOf" srcId="{00F41B4D-0CF3-4A3B-8636-96EB0AE821A3}" destId="{E5254226-946C-4708-8113-AA004E291BC9}" srcOrd="6" destOrd="0" presId="urn:microsoft.com/office/officeart/2008/layout/VerticalCurvedList"/>
    <dgm:cxn modelId="{FD468703-0BD5-461F-95C8-0D614D5EB5F6}" type="presParOf" srcId="{E5254226-946C-4708-8113-AA004E291BC9}" destId="{552A1F17-03F1-4461-B872-0FC83E849E4A}" srcOrd="0" destOrd="0" presId="urn:microsoft.com/office/officeart/2008/layout/VerticalCurvedList"/>
    <dgm:cxn modelId="{A551EEE7-AEF7-453F-A2F3-23B91C6EB83D}" type="presParOf" srcId="{00F41B4D-0CF3-4A3B-8636-96EB0AE821A3}" destId="{9C4C1B1D-E837-4CAC-BE75-B411682B6B1E}" srcOrd="7" destOrd="0" presId="urn:microsoft.com/office/officeart/2008/layout/VerticalCurvedList"/>
    <dgm:cxn modelId="{09248DB0-9A08-45BD-9680-035D9EB350A2}" type="presParOf" srcId="{00F41B4D-0CF3-4A3B-8636-96EB0AE821A3}" destId="{AC3E0D8A-F0D1-41EC-B60B-06993C9F4CE6}" srcOrd="8" destOrd="0" presId="urn:microsoft.com/office/officeart/2008/layout/VerticalCurvedList"/>
    <dgm:cxn modelId="{0A00FAD7-616F-4189-AB15-9914CD18569C}" type="presParOf" srcId="{AC3E0D8A-F0D1-41EC-B60B-06993C9F4CE6}" destId="{20BDB574-A2D6-4A4D-81FC-9E185AA964C0}" srcOrd="0" destOrd="0" presId="urn:microsoft.com/office/officeart/2008/layout/VerticalCurvedList"/>
    <dgm:cxn modelId="{6A50AC0E-9E98-4F6A-A660-6B07EC551A44}" type="presParOf" srcId="{00F41B4D-0CF3-4A3B-8636-96EB0AE821A3}" destId="{737EBD66-64D9-4B3D-A2A9-C0FEC6DBA8CF}" srcOrd="9" destOrd="0" presId="urn:microsoft.com/office/officeart/2008/layout/VerticalCurvedList"/>
    <dgm:cxn modelId="{DE9B0C5D-EFDA-4A9A-90A7-890BD5F0E4A2}" type="presParOf" srcId="{00F41B4D-0CF3-4A3B-8636-96EB0AE821A3}" destId="{1D1F08BE-8007-4381-B6DF-CA507E7533F4}" srcOrd="10" destOrd="0" presId="urn:microsoft.com/office/officeart/2008/layout/VerticalCurvedList"/>
    <dgm:cxn modelId="{EFB4C713-CD55-41B0-81CE-11D7466033A8}" type="presParOf" srcId="{1D1F08BE-8007-4381-B6DF-CA507E7533F4}" destId="{28A3105C-E94D-4F75-AD44-2F38970067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ACDA6-3549-4DE5-963C-12E33A4DA26A}">
      <dsp:nvSpPr>
        <dsp:cNvPr id="0" name=""/>
        <dsp:cNvSpPr/>
      </dsp:nvSpPr>
      <dsp:spPr>
        <a:xfrm>
          <a:off x="10085" y="0"/>
          <a:ext cx="5159100" cy="1526125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kern="1200" baseline="0" dirty="0">
              <a:solidFill>
                <a:srgbClr val="0C525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 </a:t>
          </a:r>
          <a:endParaRPr lang="en-US" sz="2000" b="1" i="0" kern="1200" baseline="0" dirty="0">
            <a:solidFill>
              <a:srgbClr val="0C525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kern="1200" baseline="0" dirty="0">
              <a:solidFill>
                <a:srgbClr val="0C525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Сысертского городского округа составляется на </a:t>
          </a:r>
          <a:endParaRPr lang="en-US" sz="2000" b="1" i="0" kern="1200" baseline="0" dirty="0">
            <a:solidFill>
              <a:srgbClr val="0C525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kern="1200" baseline="0" dirty="0">
              <a:solidFill>
                <a:srgbClr val="0C525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очередной финансовый 2022 год и плановый период 2023 и  2024 годов </a:t>
          </a:r>
        </a:p>
      </dsp:txBody>
      <dsp:txXfrm>
        <a:off x="54784" y="44699"/>
        <a:ext cx="5069702" cy="1436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ACDA6-3549-4DE5-963C-12E33A4DA26A}">
      <dsp:nvSpPr>
        <dsp:cNvPr id="0" name=""/>
        <dsp:cNvSpPr/>
      </dsp:nvSpPr>
      <dsp:spPr>
        <a:xfrm>
          <a:off x="0" y="0"/>
          <a:ext cx="8599232" cy="2132052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>
            <a:alphaModFix amt="48000"/>
          </a:blip>
          <a:srcRect/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Составление  бюджета основывается на: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 • Бюджетном послании Президента Российской Федерации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 • Основных направлениях бюджетной и налоговой политики Свердловской области на    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    очередной финансовый год и плановый период</a:t>
          </a:r>
        </a:p>
        <a:p>
          <a:pPr marL="177800" lvl="0" indent="-952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• Прогнозе социально-экономического развития Сысертского городского округа</a:t>
          </a:r>
        </a:p>
        <a:p>
          <a:pPr marL="177800" lvl="0" indent="-952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• Основных направлениях бюджетной и налоговой политики Сысертского городского округа на очередной финансовый год и плановый период</a:t>
          </a:r>
        </a:p>
        <a:p>
          <a:pPr marL="177800" lvl="0" indent="-952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baseline="0" dirty="0">
              <a:solidFill>
                <a:srgbClr val="221A2C"/>
              </a:solidFill>
              <a:latin typeface="Times New Roman" pitchFamily="18" charset="0"/>
              <a:cs typeface="Times New Roman" pitchFamily="18" charset="0"/>
            </a:rPr>
            <a:t>• Муниципальных программах</a:t>
          </a:r>
          <a:endParaRPr lang="ru-RU" sz="1600" b="1" kern="1200" baseline="0" dirty="0">
            <a:solidFill>
              <a:srgbClr val="221A2C"/>
            </a:solidFill>
          </a:endParaRPr>
        </a:p>
      </dsp:txBody>
      <dsp:txXfrm>
        <a:off x="62446" y="62446"/>
        <a:ext cx="8474340" cy="2007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2B807-B827-4DBC-97B8-7DC9A2E3DFAC}">
      <dsp:nvSpPr>
        <dsp:cNvPr id="0" name=""/>
        <dsp:cNvSpPr/>
      </dsp:nvSpPr>
      <dsp:spPr>
        <a:xfrm>
          <a:off x="362784" y="542866"/>
          <a:ext cx="4579697" cy="98595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65000"/>
                <a:lumMod val="110000"/>
              </a:schemeClr>
            </a:gs>
            <a:gs pos="88000">
              <a:schemeClr val="accent2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/>
        </a:scene3d>
        <a:sp3d>
          <a:bevelT w="6350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54000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Подготовка проекта Решения о бюджете Финансовым управлением Администрации Сысертского городского округа и согласование его с  Главными распорядителями средств местного бюджета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391662" y="571744"/>
        <a:ext cx="3750678" cy="928200"/>
      </dsp:txXfrm>
    </dsp:sp>
    <dsp:sp modelId="{D2BF9328-65D6-46BA-8333-F65EC750DBAD}">
      <dsp:nvSpPr>
        <dsp:cNvPr id="0" name=""/>
        <dsp:cNvSpPr/>
      </dsp:nvSpPr>
      <dsp:spPr>
        <a:xfrm>
          <a:off x="4001340" y="2026971"/>
          <a:ext cx="4561001" cy="508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65000"/>
                <a:lumMod val="110000"/>
              </a:schemeClr>
            </a:gs>
            <a:gs pos="88000">
              <a:schemeClr val="accent2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60000" tIns="45720" rIns="45720" bIns="45720" numCol="1" spcCol="1270" anchor="ctr" anchorCtr="0">
          <a:noAutofit/>
        </a:bodyPr>
        <a:lstStyle/>
        <a:p>
          <a:pPr marL="54000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Назначение публичных слушаний по проекту Решения о бюджете</a:t>
          </a:r>
        </a:p>
      </dsp:txBody>
      <dsp:txXfrm>
        <a:off x="4016219" y="2041850"/>
        <a:ext cx="3751726" cy="478242"/>
      </dsp:txXfrm>
    </dsp:sp>
    <dsp:sp modelId="{5BFE784B-1DA6-41F2-9C8A-97CDB645F52F}">
      <dsp:nvSpPr>
        <dsp:cNvPr id="0" name=""/>
        <dsp:cNvSpPr/>
      </dsp:nvSpPr>
      <dsp:spPr>
        <a:xfrm>
          <a:off x="4143566" y="2880316"/>
          <a:ext cx="4497393" cy="47236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65000"/>
                <a:lumMod val="110000"/>
              </a:schemeClr>
            </a:gs>
            <a:gs pos="88000">
              <a:schemeClr val="accent2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54000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Внесение проекта Решения  о бюджете в Думу Сысертского городского округа</a:t>
          </a:r>
        </a:p>
      </dsp:txBody>
      <dsp:txXfrm>
        <a:off x="4157401" y="2894151"/>
        <a:ext cx="3701077" cy="444690"/>
      </dsp:txXfrm>
    </dsp:sp>
    <dsp:sp modelId="{BED5DDBB-A0EB-4C0D-92E7-CAAD70707568}">
      <dsp:nvSpPr>
        <dsp:cNvPr id="0" name=""/>
        <dsp:cNvSpPr/>
      </dsp:nvSpPr>
      <dsp:spPr>
        <a:xfrm>
          <a:off x="4632934" y="3735517"/>
          <a:ext cx="4008025" cy="37157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65000"/>
                <a:lumMod val="110000"/>
              </a:schemeClr>
            </a:gs>
            <a:gs pos="88000">
              <a:schemeClr val="accent2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54000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ru-RU" sz="1200" b="1" kern="120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Публичные слушания </a:t>
          </a:r>
        </a:p>
      </dsp:txBody>
      <dsp:txXfrm>
        <a:off x="4643817" y="3746400"/>
        <a:ext cx="3301251" cy="349812"/>
      </dsp:txXfrm>
    </dsp:sp>
    <dsp:sp modelId="{DC408947-94F4-4D2B-B72F-C5C45DB05C36}">
      <dsp:nvSpPr>
        <dsp:cNvPr id="0" name=""/>
        <dsp:cNvSpPr/>
      </dsp:nvSpPr>
      <dsp:spPr>
        <a:xfrm>
          <a:off x="3569299" y="4713395"/>
          <a:ext cx="4929873" cy="704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54000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Рассмотрение проекта Решения  о бюджете на заседании Думы Сысертского городского округа и утверждение Решения о бюджете</a:t>
          </a:r>
        </a:p>
      </dsp:txBody>
      <dsp:txXfrm>
        <a:off x="3589927" y="4734023"/>
        <a:ext cx="4046057" cy="663019"/>
      </dsp:txXfrm>
    </dsp:sp>
    <dsp:sp modelId="{0E25275E-BD8D-4497-B2DC-2AE1469F2546}">
      <dsp:nvSpPr>
        <dsp:cNvPr id="0" name=""/>
        <dsp:cNvSpPr/>
      </dsp:nvSpPr>
      <dsp:spPr>
        <a:xfrm>
          <a:off x="4361404" y="1450904"/>
          <a:ext cx="640295" cy="576067"/>
        </a:xfrm>
        <a:prstGeom prst="downArrow">
          <a:avLst>
            <a:gd name="adj1" fmla="val 55000"/>
            <a:gd name="adj2" fmla="val 45000"/>
          </a:avLst>
        </a:prstGeom>
        <a:solidFill>
          <a:srgbClr val="00194C">
            <a:alpha val="90000"/>
          </a:srgb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 dirty="0"/>
        </a:p>
      </dsp:txBody>
      <dsp:txXfrm>
        <a:off x="4505470" y="1450904"/>
        <a:ext cx="352163" cy="433490"/>
      </dsp:txXfrm>
    </dsp:sp>
    <dsp:sp modelId="{28E0A337-E7C9-4156-9E65-CB377FDFE2CD}">
      <dsp:nvSpPr>
        <dsp:cNvPr id="0" name=""/>
        <dsp:cNvSpPr/>
      </dsp:nvSpPr>
      <dsp:spPr>
        <a:xfrm>
          <a:off x="6665658" y="2520278"/>
          <a:ext cx="640295" cy="432051"/>
        </a:xfrm>
        <a:prstGeom prst="downArrow">
          <a:avLst>
            <a:gd name="adj1" fmla="val 55000"/>
            <a:gd name="adj2" fmla="val 45000"/>
          </a:avLst>
        </a:prstGeom>
        <a:solidFill>
          <a:srgbClr val="00194C">
            <a:alpha val="90000"/>
          </a:srgb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</dsp:txBody>
      <dsp:txXfrm>
        <a:off x="6809724" y="2520278"/>
        <a:ext cx="352163" cy="325118"/>
      </dsp:txXfrm>
    </dsp:sp>
    <dsp:sp modelId="{8EDC766B-F642-4EAA-B053-CF595F35456D}">
      <dsp:nvSpPr>
        <dsp:cNvPr id="0" name=""/>
        <dsp:cNvSpPr/>
      </dsp:nvSpPr>
      <dsp:spPr>
        <a:xfrm>
          <a:off x="7385740" y="3384376"/>
          <a:ext cx="640295" cy="345221"/>
        </a:xfrm>
        <a:prstGeom prst="downArrow">
          <a:avLst>
            <a:gd name="adj1" fmla="val 55000"/>
            <a:gd name="adj2" fmla="val 45000"/>
          </a:avLst>
        </a:prstGeom>
        <a:solidFill>
          <a:srgbClr val="00194C">
            <a:alpha val="90000"/>
          </a:srgb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</dsp:txBody>
      <dsp:txXfrm>
        <a:off x="7529806" y="3384376"/>
        <a:ext cx="352163" cy="259779"/>
      </dsp:txXfrm>
    </dsp:sp>
    <dsp:sp modelId="{B26EEA6F-3F04-4F76-AC01-E47AF1201594}">
      <dsp:nvSpPr>
        <dsp:cNvPr id="0" name=""/>
        <dsp:cNvSpPr/>
      </dsp:nvSpPr>
      <dsp:spPr>
        <a:xfrm>
          <a:off x="7023200" y="4104455"/>
          <a:ext cx="794587" cy="693087"/>
        </a:xfrm>
        <a:prstGeom prst="downArrow">
          <a:avLst>
            <a:gd name="adj1" fmla="val 55000"/>
            <a:gd name="adj2" fmla="val 45000"/>
          </a:avLst>
        </a:prstGeom>
        <a:solidFill>
          <a:srgbClr val="00194C">
            <a:alpha val="90000"/>
          </a:srgb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kern="1200" dirty="0"/>
        </a:p>
      </dsp:txBody>
      <dsp:txXfrm>
        <a:off x="7201982" y="4104455"/>
        <a:ext cx="437023" cy="5215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169F58-8D03-44F8-ADF0-AAC5AD88F81D}">
      <dsp:nvSpPr>
        <dsp:cNvPr id="0" name=""/>
        <dsp:cNvSpPr/>
      </dsp:nvSpPr>
      <dsp:spPr>
        <a:xfrm>
          <a:off x="0" y="1748206"/>
          <a:ext cx="8229600" cy="827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alpha val="9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54864" lvl="0" indent="0" algn="just" defTabSz="8890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ПАО «Ключевский завод ферросплавов» </a:t>
          </a:r>
          <a:r>
            <a:rPr kumimoji="0" lang="ru-RU" sz="24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-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1,</a:t>
          </a: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5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%</a:t>
          </a:r>
        </a:p>
      </dsp:txBody>
      <dsp:txXfrm>
        <a:off x="1728709" y="1748206"/>
        <a:ext cx="6500890" cy="827898"/>
      </dsp:txXfrm>
    </dsp:sp>
    <dsp:sp modelId="{B147690D-6991-44C8-AE62-AD904EFB4B9B}">
      <dsp:nvSpPr>
        <dsp:cNvPr id="0" name=""/>
        <dsp:cNvSpPr/>
      </dsp:nvSpPr>
      <dsp:spPr>
        <a:xfrm>
          <a:off x="215771" y="1794412"/>
          <a:ext cx="1619996" cy="6766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E6C7C9-8F97-4E39-A43B-5D7298CB9B85}">
      <dsp:nvSpPr>
        <dsp:cNvPr id="0" name=""/>
        <dsp:cNvSpPr/>
      </dsp:nvSpPr>
      <dsp:spPr>
        <a:xfrm>
          <a:off x="0" y="0"/>
          <a:ext cx="8229600" cy="827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8000"/>
                <a:tint val="96000"/>
                <a:lumMod val="100000"/>
              </a:schemeClr>
            </a:gs>
            <a:gs pos="78000">
              <a:schemeClr val="accent5">
                <a:alpha val="90000"/>
                <a:hueOff val="0"/>
                <a:satOff val="0"/>
                <a:lumOff val="0"/>
                <a:alphaOff val="-800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381000"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54864" lvl="0" indent="0" algn="ctr" defTabSz="8890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ОАО «Уральский приборостроительный завод» – </a:t>
          </a: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3,3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%</a:t>
          </a:r>
        </a:p>
      </dsp:txBody>
      <dsp:txXfrm>
        <a:off x="1728709" y="0"/>
        <a:ext cx="6500890" cy="827898"/>
      </dsp:txXfrm>
    </dsp:sp>
    <dsp:sp modelId="{50AAB814-87B4-4E80-B856-C333A6F98DC4}">
      <dsp:nvSpPr>
        <dsp:cNvPr id="0" name=""/>
        <dsp:cNvSpPr/>
      </dsp:nvSpPr>
      <dsp:spPr>
        <a:xfrm>
          <a:off x="215113" y="16491"/>
          <a:ext cx="1619996" cy="67662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6" t="3572" r="-306" b="3572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A63F5-D63B-4159-9D11-B32F67987CE5}">
      <dsp:nvSpPr>
        <dsp:cNvPr id="0" name=""/>
        <dsp:cNvSpPr/>
      </dsp:nvSpPr>
      <dsp:spPr>
        <a:xfrm>
          <a:off x="0" y="2617747"/>
          <a:ext cx="8229600" cy="827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6000"/>
                <a:tint val="96000"/>
                <a:lumMod val="100000"/>
              </a:schemeClr>
            </a:gs>
            <a:gs pos="78000">
              <a:schemeClr val="accent5">
                <a:alpha val="90000"/>
                <a:hueOff val="0"/>
                <a:satOff val="0"/>
                <a:lumOff val="0"/>
                <a:alphaOff val="-1600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54864" lvl="0" indent="0" algn="l" defTabSz="8890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ГБУЗ СО «Сысертская ЦРБ» - 1,</a:t>
          </a: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4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%</a:t>
          </a:r>
        </a:p>
      </dsp:txBody>
      <dsp:txXfrm>
        <a:off x="1728709" y="2617747"/>
        <a:ext cx="6500890" cy="827898"/>
      </dsp:txXfrm>
    </dsp:sp>
    <dsp:sp modelId="{A3F768FF-719B-4B88-8593-C0D28E0254FE}">
      <dsp:nvSpPr>
        <dsp:cNvPr id="0" name=""/>
        <dsp:cNvSpPr/>
      </dsp:nvSpPr>
      <dsp:spPr>
        <a:xfrm>
          <a:off x="216018" y="2617744"/>
          <a:ext cx="1619996" cy="6818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2ED70-9CE2-45B3-910A-64C43419946D}">
      <dsp:nvSpPr>
        <dsp:cNvPr id="0" name=""/>
        <dsp:cNvSpPr/>
      </dsp:nvSpPr>
      <dsp:spPr>
        <a:xfrm>
          <a:off x="0" y="3481841"/>
          <a:ext cx="8229600" cy="827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4000"/>
                <a:tint val="96000"/>
                <a:lumMod val="100000"/>
              </a:schemeClr>
            </a:gs>
            <a:gs pos="78000">
              <a:schemeClr val="accent5">
                <a:alpha val="90000"/>
                <a:hueOff val="0"/>
                <a:satOff val="0"/>
                <a:lumOff val="0"/>
                <a:alphaOff val="-2400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54864" lvl="0" indent="0" algn="just" defTabSz="8890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филиал ООО Газпром трансгаз Екатеринбург – 1,</a:t>
          </a: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3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%</a:t>
          </a:r>
        </a:p>
      </dsp:txBody>
      <dsp:txXfrm>
        <a:off x="1728709" y="3481841"/>
        <a:ext cx="6500890" cy="827898"/>
      </dsp:txXfrm>
    </dsp:sp>
    <dsp:sp modelId="{99343AE9-0559-4930-8014-613F98C3B31D}">
      <dsp:nvSpPr>
        <dsp:cNvPr id="0" name=""/>
        <dsp:cNvSpPr/>
      </dsp:nvSpPr>
      <dsp:spPr>
        <a:xfrm>
          <a:off x="216018" y="3553851"/>
          <a:ext cx="1619996" cy="68187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87" t="-32130" r="787" b="-823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46639-21F9-4B51-8969-67361677C49B}">
      <dsp:nvSpPr>
        <dsp:cNvPr id="0" name=""/>
        <dsp:cNvSpPr/>
      </dsp:nvSpPr>
      <dsp:spPr>
        <a:xfrm>
          <a:off x="0" y="886794"/>
          <a:ext cx="8229600" cy="821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32000"/>
                <a:tint val="96000"/>
                <a:lumMod val="100000"/>
              </a:schemeClr>
            </a:gs>
            <a:gs pos="78000">
              <a:schemeClr val="accent5">
                <a:alpha val="90000"/>
                <a:hueOff val="0"/>
                <a:satOff val="0"/>
                <a:lumOff val="0"/>
                <a:alphaOff val="-3200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54864" lvl="0" indent="0" algn="just" defTabSz="8890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АО «УГМ» - 1,</a:t>
          </a: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9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%</a:t>
          </a:r>
        </a:p>
      </dsp:txBody>
      <dsp:txXfrm>
        <a:off x="1728709" y="886794"/>
        <a:ext cx="6500890" cy="821639"/>
      </dsp:txXfrm>
    </dsp:sp>
    <dsp:sp modelId="{A78F34A4-895C-4890-AE6A-11D57C48F495}">
      <dsp:nvSpPr>
        <dsp:cNvPr id="0" name=""/>
        <dsp:cNvSpPr/>
      </dsp:nvSpPr>
      <dsp:spPr>
        <a:xfrm>
          <a:off x="215771" y="958576"/>
          <a:ext cx="1619996" cy="6766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bevelB w="0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91295-F924-43EC-AB1E-E3A3F821E4E2}">
      <dsp:nvSpPr>
        <dsp:cNvPr id="0" name=""/>
        <dsp:cNvSpPr/>
      </dsp:nvSpPr>
      <dsp:spPr>
        <a:xfrm>
          <a:off x="0" y="4345934"/>
          <a:ext cx="8229600" cy="731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96000"/>
                <a:lumMod val="100000"/>
              </a:schemeClr>
            </a:gs>
            <a:gs pos="78000">
              <a:schemeClr val="accent5">
                <a:alpha val="90000"/>
                <a:hueOff val="0"/>
                <a:satOff val="0"/>
                <a:lumOff val="0"/>
                <a:alphaOff val="-4000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54864" lvl="0" indent="0" algn="just" defTabSz="8890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 </a:t>
          </a:r>
          <a:r>
            <a:rPr kumimoji="0" lang="ru-RU" sz="2000" b="1" i="1" kern="1200" dirty="0">
              <a:solidFill>
                <a:schemeClr val="tx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ООО «Предприятие  «Стройкомплект» – 1,1%</a:t>
          </a:r>
        </a:p>
      </dsp:txBody>
      <dsp:txXfrm>
        <a:off x="1728709" y="4345934"/>
        <a:ext cx="6500890" cy="731787"/>
      </dsp:txXfrm>
    </dsp:sp>
    <dsp:sp modelId="{D1599544-4D86-41C7-90FE-0640792D244E}">
      <dsp:nvSpPr>
        <dsp:cNvPr id="0" name=""/>
        <dsp:cNvSpPr/>
      </dsp:nvSpPr>
      <dsp:spPr>
        <a:xfrm>
          <a:off x="216018" y="4345937"/>
          <a:ext cx="1619996" cy="67662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6" t="5883" r="-306" b="5883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09307-38F4-41FC-BE34-E5243D005C70}">
      <dsp:nvSpPr>
        <dsp:cNvPr id="0" name=""/>
        <dsp:cNvSpPr/>
      </dsp:nvSpPr>
      <dsp:spPr>
        <a:xfrm>
          <a:off x="973193" y="227506"/>
          <a:ext cx="1648669" cy="1920781"/>
        </a:xfrm>
        <a:prstGeom prst="trapezoid">
          <a:avLst>
            <a:gd name="adj" fmla="val 48811"/>
          </a:avLst>
        </a:prstGeom>
        <a:solidFill>
          <a:srgbClr val="FF0066"/>
        </a:solidFill>
        <a:ln w="12700" cap="rnd" cmpd="sng" algn="ctr">
          <a:solidFill>
            <a:srgbClr val="FF66FF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b="1" i="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b="1" i="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i="0" kern="1200" dirty="0"/>
            <a:t>                                                   </a:t>
          </a:r>
          <a:r>
            <a:rPr lang="ru-RU" sz="3600" b="1" i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933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b="1" i="0" kern="1200" dirty="0"/>
        </a:p>
      </dsp:txBody>
      <dsp:txXfrm>
        <a:off x="973193" y="227506"/>
        <a:ext cx="1648669" cy="1920781"/>
      </dsp:txXfrm>
    </dsp:sp>
    <dsp:sp modelId="{54360B6E-4E7A-44A2-9E5F-1D7E2ADC4A85}">
      <dsp:nvSpPr>
        <dsp:cNvPr id="0" name=""/>
        <dsp:cNvSpPr/>
      </dsp:nvSpPr>
      <dsp:spPr>
        <a:xfrm>
          <a:off x="449800" y="2176284"/>
          <a:ext cx="2700367" cy="1298505"/>
        </a:xfrm>
        <a:prstGeom prst="trapezoid">
          <a:avLst>
            <a:gd name="adj" fmla="val 39439"/>
          </a:avLst>
        </a:prstGeom>
        <a:solidFill>
          <a:schemeClr val="accent3"/>
        </a:solidFill>
        <a:ln w="19050" cap="rnd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i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1 801</a:t>
          </a:r>
        </a:p>
      </dsp:txBody>
      <dsp:txXfrm>
        <a:off x="922364" y="2176284"/>
        <a:ext cx="1755238" cy="1298505"/>
      </dsp:txXfrm>
    </dsp:sp>
    <dsp:sp modelId="{688566ED-96FC-49A0-B78A-CE25416DFCC7}">
      <dsp:nvSpPr>
        <dsp:cNvPr id="0" name=""/>
        <dsp:cNvSpPr/>
      </dsp:nvSpPr>
      <dsp:spPr>
        <a:xfrm>
          <a:off x="0" y="3486948"/>
          <a:ext cx="3600400" cy="1077538"/>
        </a:xfrm>
        <a:prstGeom prst="trapezoid">
          <a:avLst>
            <a:gd name="adj" fmla="val 3943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i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2 734</a:t>
          </a:r>
        </a:p>
      </dsp:txBody>
      <dsp:txXfrm>
        <a:off x="630069" y="3486948"/>
        <a:ext cx="2340260" cy="10775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2E868-E3DD-46CC-8FC1-11EC89FABF6D}">
      <dsp:nvSpPr>
        <dsp:cNvPr id="0" name=""/>
        <dsp:cNvSpPr/>
      </dsp:nvSpPr>
      <dsp:spPr>
        <a:xfrm>
          <a:off x="1241637" y="0"/>
          <a:ext cx="1590056" cy="1805042"/>
        </a:xfrm>
        <a:prstGeom prst="trapezoid">
          <a:avLst>
            <a:gd name="adj" fmla="val 51622"/>
          </a:avLst>
        </a:prstGeom>
        <a:solidFill>
          <a:srgbClr val="FF0066"/>
        </a:solidFill>
        <a:ln w="12700" cap="rnd" cmpd="sng" algn="ctr">
          <a:solidFill>
            <a:srgbClr val="FF66FF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                                                   </a:t>
          </a:r>
          <a:r>
            <a:rPr lang="ru-RU" sz="3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993</a:t>
          </a:r>
          <a:endParaRPr lang="ru-RU" sz="3600" b="1" i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>
        <a:off x="1241637" y="0"/>
        <a:ext cx="1590056" cy="1805042"/>
      </dsp:txXfrm>
    </dsp:sp>
    <dsp:sp modelId="{54360B6E-4E7A-44A2-9E5F-1D7E2ADC4A85}">
      <dsp:nvSpPr>
        <dsp:cNvPr id="0" name=""/>
        <dsp:cNvSpPr/>
      </dsp:nvSpPr>
      <dsp:spPr>
        <a:xfrm>
          <a:off x="560087" y="1854047"/>
          <a:ext cx="3034844" cy="1624658"/>
        </a:xfrm>
        <a:prstGeom prst="trapezoid">
          <a:avLst>
            <a:gd name="adj" fmla="val 45474"/>
          </a:avLst>
        </a:prstGeom>
        <a:solidFill>
          <a:schemeClr val="accent3"/>
        </a:solidFill>
        <a:ln w="19050" cap="rnd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1 844</a:t>
          </a:r>
        </a:p>
      </dsp:txBody>
      <dsp:txXfrm>
        <a:off x="1091185" y="1854047"/>
        <a:ext cx="1972648" cy="1624658"/>
      </dsp:txXfrm>
    </dsp:sp>
    <dsp:sp modelId="{688566ED-96FC-49A0-B78A-CE25416DFCC7}">
      <dsp:nvSpPr>
        <dsp:cNvPr id="0" name=""/>
        <dsp:cNvSpPr/>
      </dsp:nvSpPr>
      <dsp:spPr>
        <a:xfrm>
          <a:off x="50483" y="3429701"/>
          <a:ext cx="4043416" cy="1138855"/>
        </a:xfrm>
        <a:prstGeom prst="trapezoid">
          <a:avLst>
            <a:gd name="adj" fmla="val 454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2 837</a:t>
          </a:r>
        </a:p>
      </dsp:txBody>
      <dsp:txXfrm>
        <a:off x="758081" y="3429701"/>
        <a:ext cx="2628220" cy="11388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B5E40-283E-4777-A232-8C6EFF6F742E}">
      <dsp:nvSpPr>
        <dsp:cNvPr id="0" name=""/>
        <dsp:cNvSpPr/>
      </dsp:nvSpPr>
      <dsp:spPr>
        <a:xfrm>
          <a:off x="6832" y="72879"/>
          <a:ext cx="4226801" cy="1227407"/>
        </a:xfrm>
        <a:prstGeom prst="rect">
          <a:avLst/>
        </a:prstGeom>
        <a:gradFill rotWithShape="0">
          <a:gsLst>
            <a:gs pos="0">
              <a:srgbClr val="A568D2"/>
            </a:gs>
            <a:gs pos="76000">
              <a:srgbClr val="C977DF"/>
            </a:gs>
            <a:gs pos="100000">
              <a:srgbClr val="E9A5E6"/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481F6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Финансовое обеспечение государственных гарантий реализации прав на получение общедоступного и бесплатного дошкольного, начального общего, основного общего, среднего общего образования в муниципальных общеобразовательных организациях </a:t>
          </a:r>
        </a:p>
      </dsp:txBody>
      <dsp:txXfrm>
        <a:off x="6832" y="72879"/>
        <a:ext cx="4226801" cy="1227407"/>
      </dsp:txXfrm>
    </dsp:sp>
    <dsp:sp modelId="{3F9FFD33-B948-4295-8ADB-C57FBCDFB18E}">
      <dsp:nvSpPr>
        <dsp:cNvPr id="0" name=""/>
        <dsp:cNvSpPr/>
      </dsp:nvSpPr>
      <dsp:spPr>
        <a:xfrm>
          <a:off x="177662" y="2359367"/>
          <a:ext cx="3634802" cy="764953"/>
        </a:xfrm>
        <a:prstGeom prst="rect">
          <a:avLst/>
        </a:prstGeom>
        <a:gradFill rotWithShape="0">
          <a:gsLst>
            <a:gs pos="0">
              <a:srgbClr val="4039D3"/>
            </a:gs>
            <a:gs pos="76000">
              <a:srgbClr val="7A7CDC"/>
            </a:gs>
            <a:gs pos="100000">
              <a:srgbClr val="9292EA"/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Полномочия Свердловской области по предоставлению гражданам субсидий на оплату жилого помещения и коммунальных услуг</a:t>
          </a:r>
          <a:endParaRPr lang="ru-RU" sz="1400" b="1" kern="1200" dirty="0">
            <a:solidFill>
              <a:schemeClr val="tx2">
                <a:lumMod val="10000"/>
                <a:lumOff val="9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662" y="2359367"/>
        <a:ext cx="3634802" cy="764953"/>
      </dsp:txXfrm>
    </dsp:sp>
    <dsp:sp modelId="{73DA5B8D-8D94-46C3-84B5-C1E76FBFCB11}">
      <dsp:nvSpPr>
        <dsp:cNvPr id="0" name=""/>
        <dsp:cNvSpPr/>
      </dsp:nvSpPr>
      <dsp:spPr>
        <a:xfrm>
          <a:off x="152575" y="1408968"/>
          <a:ext cx="3634802" cy="854052"/>
        </a:xfrm>
        <a:prstGeom prst="rect">
          <a:avLst/>
        </a:prstGeom>
        <a:gradFill rotWithShape="0">
          <a:gsLst>
            <a:gs pos="0">
              <a:srgbClr val="FFC000"/>
            </a:gs>
            <a:gs pos="76000">
              <a:srgbClr val="DDE878"/>
            </a:gs>
            <a:gs pos="100000">
              <a:srgbClr val="FFFF99"/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cap="none" spc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kern="1200" baseline="0" dirty="0">
              <a:solidFill>
                <a:srgbClr val="2F2203"/>
              </a:solidFill>
              <a:latin typeface="Times New Roman" pitchFamily="18" charset="0"/>
              <a:cs typeface="Times New Roman" pitchFamily="18" charset="0"/>
            </a:rPr>
            <a:t>Полномочия Российской Федерации по предоставлению мер социальной поддержки по оплате жилого помещения и коммунальных услуг</a:t>
          </a:r>
          <a:endParaRPr lang="ru-RU" sz="1400" b="1" i="0" kern="1200" cap="none" spc="0" baseline="0" dirty="0">
            <a:ln w="1905"/>
            <a:solidFill>
              <a:srgbClr val="2F2203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52575" y="1408968"/>
        <a:ext cx="3634802" cy="854052"/>
      </dsp:txXfrm>
    </dsp:sp>
    <dsp:sp modelId="{9ECDB439-14BD-4F38-A24D-6B22CF6C8788}">
      <dsp:nvSpPr>
        <dsp:cNvPr id="0" name=""/>
        <dsp:cNvSpPr/>
      </dsp:nvSpPr>
      <dsp:spPr>
        <a:xfrm>
          <a:off x="177662" y="3175907"/>
          <a:ext cx="3634802" cy="956858"/>
        </a:xfrm>
        <a:prstGeom prst="rect">
          <a:avLst/>
        </a:prstGeom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2F220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Полномочия Свердловской области по предоставлению отдельным категориям граждан компенсации расходов на оплату жилого помещения и коммунальных услуг</a:t>
          </a:r>
        </a:p>
      </dsp:txBody>
      <dsp:txXfrm>
        <a:off x="177662" y="3175907"/>
        <a:ext cx="3634802" cy="956858"/>
      </dsp:txXfrm>
    </dsp:sp>
    <dsp:sp modelId="{E8C6C9FA-005A-4ACA-8B82-435E0BA90968}">
      <dsp:nvSpPr>
        <dsp:cNvPr id="0" name=""/>
        <dsp:cNvSpPr/>
      </dsp:nvSpPr>
      <dsp:spPr>
        <a:xfrm>
          <a:off x="177662" y="4174525"/>
          <a:ext cx="3634802" cy="618715"/>
        </a:xfrm>
        <a:prstGeom prst="rect">
          <a:avLst/>
        </a:prstGeom>
        <a:gradFill rotWithShape="0">
          <a:gsLst>
            <a:gs pos="0">
              <a:srgbClr val="41D7E7"/>
            </a:gs>
            <a:gs pos="76000">
              <a:srgbClr val="1CC4D6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A50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Полномочия Свердловской области в сфере организации мероприятий при осуществлении деятельности по обращению с животными без владельцев</a:t>
          </a:r>
        </a:p>
      </dsp:txBody>
      <dsp:txXfrm>
        <a:off x="177662" y="4174525"/>
        <a:ext cx="3634802" cy="6187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0348A-4973-472F-B80A-0F725F660D9E}">
      <dsp:nvSpPr>
        <dsp:cNvPr id="0" name=""/>
        <dsp:cNvSpPr/>
      </dsp:nvSpPr>
      <dsp:spPr>
        <a:xfrm>
          <a:off x="-6537974" y="-1071543"/>
          <a:ext cx="7787826" cy="7787826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207F5-BCDC-4F75-9593-5C62655CC334}">
      <dsp:nvSpPr>
        <dsp:cNvPr id="0" name=""/>
        <dsp:cNvSpPr/>
      </dsp:nvSpPr>
      <dsp:spPr>
        <a:xfrm>
          <a:off x="689920" y="23"/>
          <a:ext cx="5339841" cy="776270"/>
        </a:xfrm>
        <a:prstGeom prst="rect">
          <a:avLst/>
        </a:prstGeom>
        <a:gradFill rotWithShape="0">
          <a:gsLst>
            <a:gs pos="56235">
              <a:schemeClr val="accent6">
                <a:lumMod val="60000"/>
                <a:lumOff val="40000"/>
              </a:schemeClr>
            </a:gs>
            <a:gs pos="0">
              <a:schemeClr val="accent3">
                <a:lumMod val="60000"/>
                <a:lumOff val="40000"/>
              </a:schemeClr>
            </a:gs>
            <a:gs pos="30000">
              <a:schemeClr val="accent6">
                <a:lumMod val="40000"/>
                <a:lumOff val="60000"/>
              </a:schemeClr>
            </a:gs>
            <a:gs pos="75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413" tIns="35560" rIns="35560" bIns="35560" numCol="1" spcCol="1270" anchor="ctr" anchorCtr="0">
          <a:noAutofit/>
        </a:bodyPr>
        <a:lstStyle/>
        <a:p>
          <a:pPr marL="17780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baseline="0" dirty="0">
              <a:solidFill>
                <a:srgbClr val="0F271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государственного полномочия Свердловской области по предоставлению отдельным категориям граждан компенсаций расходов на оплату жилого помещения и коммунальных услуг </a:t>
          </a:r>
          <a:endParaRPr lang="ru-RU" sz="1400" b="1" kern="1200" cap="none" spc="0" baseline="0" dirty="0">
            <a:ln w="1905"/>
            <a:solidFill>
              <a:srgbClr val="0F2712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9920" y="23"/>
        <a:ext cx="5339841" cy="776270"/>
      </dsp:txXfrm>
    </dsp:sp>
    <dsp:sp modelId="{E78FC925-B901-4941-A9A3-AFA1C6293F25}">
      <dsp:nvSpPr>
        <dsp:cNvPr id="0" name=""/>
        <dsp:cNvSpPr/>
      </dsp:nvSpPr>
      <dsp:spPr>
        <a:xfrm>
          <a:off x="77249" y="197318"/>
          <a:ext cx="657343" cy="6573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746DC8-8F04-4646-A961-0BF0B0959545}">
      <dsp:nvSpPr>
        <dsp:cNvPr id="0" name=""/>
        <dsp:cNvSpPr/>
      </dsp:nvSpPr>
      <dsp:spPr>
        <a:xfrm>
          <a:off x="1043708" y="890619"/>
          <a:ext cx="4986074" cy="795801"/>
        </a:xfrm>
        <a:prstGeom prst="rect">
          <a:avLst/>
        </a:prstGeom>
        <a:gradFill rotWithShape="0">
          <a:gsLst>
            <a:gs pos="0">
              <a:srgbClr val="FFFF00"/>
            </a:gs>
            <a:gs pos="62895">
              <a:schemeClr val="accent5">
                <a:lumMod val="20000"/>
                <a:lumOff val="80000"/>
              </a:schemeClr>
            </a:gs>
            <a:gs pos="30000">
              <a:schemeClr val="accent4">
                <a:lumMod val="60000"/>
                <a:lumOff val="40000"/>
              </a:schemeClr>
            </a:gs>
            <a:gs pos="75000">
              <a:srgbClr val="F5CA5D"/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413" tIns="33020" rIns="33020" bIns="33020" numCol="1" spcCol="1270" anchor="ctr" anchorCtr="0">
          <a:noAutofit/>
        </a:bodyPr>
        <a:lstStyle/>
        <a:p>
          <a:pPr marL="95250" lvl="0" indent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300" b="0" kern="1200" cap="none" spc="0" baseline="0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</a:t>
          </a:r>
          <a:r>
            <a:rPr lang="ru-RU" sz="1300" b="1" kern="1200" cap="none" spc="0" baseline="0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  </a:t>
          </a:r>
          <a:r>
            <a:rPr lang="ru-RU" sz="1300" kern="1200" baseline="0" dirty="0">
              <a:solidFill>
                <a:srgbClr val="2F220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государственного полномочия Российской Федерации по предоставлению отдельным категориям граждан компенсаций расходов на оплату жилого помещения и коммунальных услуг </a:t>
          </a:r>
          <a:endParaRPr lang="ru-RU" sz="1300" b="1" kern="1200" cap="none" spc="0" baseline="0" dirty="0">
            <a:ln w="1905"/>
            <a:solidFill>
              <a:srgbClr val="2F2203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3708" y="890619"/>
        <a:ext cx="4986074" cy="795801"/>
      </dsp:txXfrm>
    </dsp:sp>
    <dsp:sp modelId="{23290035-87B3-44C6-9F2D-D3569B8B0EAA}">
      <dsp:nvSpPr>
        <dsp:cNvPr id="0" name=""/>
        <dsp:cNvSpPr/>
      </dsp:nvSpPr>
      <dsp:spPr>
        <a:xfrm>
          <a:off x="598018" y="972316"/>
          <a:ext cx="657343" cy="6573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46806"/>
              <a:satOff val="-1265"/>
              <a:lumOff val="-261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131CD7-3FCD-4001-BEA1-AA3FA02B5938}">
      <dsp:nvSpPr>
        <dsp:cNvPr id="0" name=""/>
        <dsp:cNvSpPr/>
      </dsp:nvSpPr>
      <dsp:spPr>
        <a:xfrm>
          <a:off x="1235834" y="1737906"/>
          <a:ext cx="4793934" cy="732112"/>
        </a:xfrm>
        <a:prstGeom prst="rect">
          <a:avLst/>
        </a:prstGeom>
        <a:gradFill rotWithShape="0">
          <a:gsLst>
            <a:gs pos="0">
              <a:schemeClr val="accent3">
                <a:hueOff val="-93612"/>
                <a:satOff val="-2531"/>
                <a:lumOff val="-5229"/>
                <a:alphaOff val="0"/>
                <a:tint val="96000"/>
                <a:lumMod val="100000"/>
              </a:schemeClr>
            </a:gs>
            <a:gs pos="78000">
              <a:schemeClr val="accent3">
                <a:hueOff val="-93612"/>
                <a:satOff val="-2531"/>
                <a:lumOff val="-522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6000" tIns="30480" rIns="30480" bIns="30480" numCol="1" spcCol="1270" anchor="ctr" anchorCtr="0">
          <a:noAutofit/>
        </a:bodyPr>
        <a:lstStyle/>
        <a:p>
          <a:pPr marL="173038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tabLst>
              <a:tab pos="3673475" algn="l"/>
            </a:tabLst>
          </a:pPr>
          <a:r>
            <a:rPr lang="ru-RU" sz="1200" b="0" i="0" kern="1200" baseline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государственного полномочия Свердловской области по предоставлению гражданам субсидий на оплату жилого помещения и коммунальных услуг </a:t>
          </a:r>
          <a:endParaRPr lang="ru-RU" sz="1200" b="0" i="0" kern="1200" cap="none" spc="0" baseline="0" dirty="0">
            <a:ln w="1905"/>
            <a:solidFill>
              <a:schemeClr val="tx2">
                <a:lumMod val="10000"/>
              </a:schemeClr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5834" y="1737906"/>
        <a:ext cx="4793934" cy="732112"/>
      </dsp:txXfrm>
    </dsp:sp>
    <dsp:sp modelId="{552A1F17-03F1-4461-B872-0FC83E849E4A}">
      <dsp:nvSpPr>
        <dsp:cNvPr id="0" name=""/>
        <dsp:cNvSpPr/>
      </dsp:nvSpPr>
      <dsp:spPr>
        <a:xfrm>
          <a:off x="814446" y="1775291"/>
          <a:ext cx="657343" cy="6573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93612"/>
              <a:satOff val="-2531"/>
              <a:lumOff val="-522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4C1B1D-E837-4CAC-BE75-B411682B6B1E}">
      <dsp:nvSpPr>
        <dsp:cNvPr id="0" name=""/>
        <dsp:cNvSpPr/>
      </dsp:nvSpPr>
      <dsp:spPr>
        <a:xfrm>
          <a:off x="1309848" y="2568834"/>
          <a:ext cx="4687322" cy="676469"/>
        </a:xfrm>
        <a:prstGeom prst="rect">
          <a:avLst/>
        </a:prstGeom>
        <a:gradFill rotWithShape="0">
          <a:gsLst>
            <a:gs pos="0">
              <a:srgbClr val="FF6699"/>
            </a:gs>
            <a:gs pos="80000">
              <a:srgbClr val="FCD0EF"/>
            </a:gs>
            <a:gs pos="100000">
              <a:srgbClr val="FF6699"/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27940" rIns="108000" bIns="27940" numCol="1" spcCol="1270" anchor="ctr" anchorCtr="0">
          <a:noAutofit/>
        </a:bodyPr>
        <a:lstStyle/>
        <a:p>
          <a:pPr marL="9525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Закона  Свердловской области от 29 октября 2007 года № 136-ОЗ "Об особенностях муниципальной службы  на территории Свердловской области" - Пенсионное обеспечение муниципальных служащих</a:t>
          </a:r>
          <a:endParaRPr lang="ru-RU" sz="1100" b="1" kern="1200" cap="none" spc="0" baseline="0" dirty="0">
            <a:ln w="1905"/>
            <a:solidFill>
              <a:srgbClr val="990033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9848" y="2568834"/>
        <a:ext cx="4687322" cy="676469"/>
      </dsp:txXfrm>
    </dsp:sp>
    <dsp:sp modelId="{20BDB574-A2D6-4A4D-81FC-9E185AA964C0}">
      <dsp:nvSpPr>
        <dsp:cNvPr id="0" name=""/>
        <dsp:cNvSpPr/>
      </dsp:nvSpPr>
      <dsp:spPr>
        <a:xfrm>
          <a:off x="897772" y="2564567"/>
          <a:ext cx="657343" cy="6573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140419"/>
              <a:satOff val="-3796"/>
              <a:lumOff val="-784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7EBD66-64D9-4B3D-A2A9-C0FEC6DBA8CF}">
      <dsp:nvSpPr>
        <dsp:cNvPr id="0" name=""/>
        <dsp:cNvSpPr/>
      </dsp:nvSpPr>
      <dsp:spPr>
        <a:xfrm>
          <a:off x="1337961" y="3396362"/>
          <a:ext cx="4754597" cy="610882"/>
        </a:xfrm>
        <a:prstGeom prst="rect">
          <a:avLst/>
        </a:prstGeom>
        <a:gradFill rotWithShape="0">
          <a:gsLst>
            <a:gs pos="0">
              <a:srgbClr val="A40000"/>
            </a:gs>
            <a:gs pos="80000">
              <a:srgbClr val="C00000"/>
            </a:gs>
            <a:gs pos="100000">
              <a:srgbClr val="FBADAB"/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22860" rIns="22860" bIns="22860" numCol="1" spcCol="1270" anchor="ctr" anchorCtr="0">
          <a:noAutofit/>
        </a:bodyPr>
        <a:lstStyle/>
        <a:p>
          <a:pPr marL="27305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 почетных граждан Сысертского городского округа в рамках реализации  Решения Думы Сысертского городского округа от  28.08.2011 года №415 "Об утверждении положения "О присвоении звания "Почетный гражданин Сысертского городского округа</a:t>
          </a:r>
          <a:endParaRPr lang="ru-RU" sz="1000" b="1" kern="1200" cap="none" spc="0" dirty="0">
            <a:ln w="1905"/>
            <a:solidFill>
              <a:srgbClr val="68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7961" y="3396362"/>
        <a:ext cx="4754597" cy="610882"/>
      </dsp:txXfrm>
    </dsp:sp>
    <dsp:sp modelId="{28A3105C-E94D-4F75-AD44-2F38970067DC}">
      <dsp:nvSpPr>
        <dsp:cNvPr id="0" name=""/>
        <dsp:cNvSpPr/>
      </dsp:nvSpPr>
      <dsp:spPr>
        <a:xfrm>
          <a:off x="814446" y="3353842"/>
          <a:ext cx="657343" cy="6573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187225"/>
              <a:satOff val="-5061"/>
              <a:lumOff val="-1045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0FE891-510B-4687-B18A-1748172AC7A7}">
      <dsp:nvSpPr>
        <dsp:cNvPr id="0" name=""/>
        <dsp:cNvSpPr/>
      </dsp:nvSpPr>
      <dsp:spPr>
        <a:xfrm>
          <a:off x="882148" y="4208273"/>
          <a:ext cx="5240335" cy="525875"/>
        </a:xfrm>
        <a:prstGeom prst="rect">
          <a:avLst/>
        </a:prstGeom>
        <a:gradFill rotWithShape="0">
          <a:gsLst>
            <a:gs pos="0">
              <a:schemeClr val="accent3">
                <a:hueOff val="-234031"/>
                <a:satOff val="-6327"/>
                <a:lumOff val="-13072"/>
                <a:alphaOff val="0"/>
                <a:tint val="96000"/>
                <a:lumMod val="100000"/>
              </a:schemeClr>
            </a:gs>
            <a:gs pos="78000">
              <a:schemeClr val="accent3">
                <a:hueOff val="-234031"/>
                <a:satOff val="-6327"/>
                <a:lumOff val="-1307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413" tIns="30480" rIns="30480" bIns="30480" numCol="1" spcCol="1270" anchor="ctr" anchorCtr="0">
          <a:noAutofit/>
        </a:bodyPr>
        <a:lstStyle/>
        <a:p>
          <a:pPr marL="27305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Финансовая поддержка социально ориентированным некоммерческим организациям Сысертского городского округа</a:t>
          </a:r>
        </a:p>
      </dsp:txBody>
      <dsp:txXfrm>
        <a:off x="882148" y="4208273"/>
        <a:ext cx="5240335" cy="525875"/>
      </dsp:txXfrm>
    </dsp:sp>
    <dsp:sp modelId="{DC8E9354-D266-4B03-86EF-F0F7E81C4EE6}">
      <dsp:nvSpPr>
        <dsp:cNvPr id="0" name=""/>
        <dsp:cNvSpPr/>
      </dsp:nvSpPr>
      <dsp:spPr>
        <a:xfrm>
          <a:off x="553476" y="4142539"/>
          <a:ext cx="657343" cy="6573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234031"/>
              <a:satOff val="-6327"/>
              <a:lumOff val="-1307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F3C8D5-C89C-4506-95F7-3149D16A4818}">
      <dsp:nvSpPr>
        <dsp:cNvPr id="0" name=""/>
        <dsp:cNvSpPr/>
      </dsp:nvSpPr>
      <dsp:spPr>
        <a:xfrm>
          <a:off x="461600" y="4997549"/>
          <a:ext cx="5605204" cy="525875"/>
        </a:xfrm>
        <a:prstGeom prst="rect">
          <a:avLst/>
        </a:prstGeom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30000">
              <a:schemeClr val="accent1">
                <a:lumMod val="75000"/>
              </a:schemeClr>
            </a:gs>
            <a:gs pos="75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413" tIns="25400" rIns="25400" bIns="25400" numCol="1" spcCol="1270" anchor="ctr" anchorCtr="0">
          <a:noAutofit/>
        </a:bodyPr>
        <a:lstStyle/>
        <a:p>
          <a:pPr marL="35560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Полномочия Свердловской области по предоставлению отдельным категориям граждан компенсаций расходов на оплату жилого помещения и коммунальных услуг в части оплаты взноса на капитальный ремонт общего имущества в многоквартирном доме</a:t>
          </a:r>
        </a:p>
      </dsp:txBody>
      <dsp:txXfrm>
        <a:off x="461600" y="4997549"/>
        <a:ext cx="5605204" cy="525875"/>
      </dsp:txXfrm>
    </dsp:sp>
    <dsp:sp modelId="{00896A61-780D-42A3-B39D-700BB8CDE44F}">
      <dsp:nvSpPr>
        <dsp:cNvPr id="0" name=""/>
        <dsp:cNvSpPr/>
      </dsp:nvSpPr>
      <dsp:spPr>
        <a:xfrm>
          <a:off x="99651" y="4933892"/>
          <a:ext cx="657343" cy="6573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280837"/>
              <a:satOff val="-7592"/>
              <a:lumOff val="-1568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0348A-4973-472F-B80A-0F725F660D9E}">
      <dsp:nvSpPr>
        <dsp:cNvPr id="0" name=""/>
        <dsp:cNvSpPr/>
      </dsp:nvSpPr>
      <dsp:spPr>
        <a:xfrm>
          <a:off x="-6434154" y="-1071543"/>
          <a:ext cx="7787826" cy="7787826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207F5-BCDC-4F75-9593-5C62655CC334}">
      <dsp:nvSpPr>
        <dsp:cNvPr id="0" name=""/>
        <dsp:cNvSpPr/>
      </dsp:nvSpPr>
      <dsp:spPr>
        <a:xfrm>
          <a:off x="981094" y="0"/>
          <a:ext cx="4315242" cy="106805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33020" rIns="33020" bIns="33020" numCol="1" spcCol="1270" anchor="ctr" anchorCtr="0">
          <a:noAutofit/>
        </a:bodyPr>
        <a:lstStyle/>
        <a:p>
          <a:pPr marL="177800" lvl="0" indent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300" b="1" i="0" u="none" kern="1200" dirty="0">
              <a:solidFill>
                <a:srgbClr val="0C525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населения Сысертского городского округа питьевой  водой, соответствующей требованиям безопасности и безвредности, установленным эпидемиологическими правилами</a:t>
          </a:r>
        </a:p>
        <a:p>
          <a:pPr marL="177800" lvl="0" indent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200" b="1" kern="1200" cap="none" spc="0" baseline="0" dirty="0">
            <a:ln w="1905"/>
            <a:solidFill>
              <a:srgbClr val="0C525C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1094" y="0"/>
        <a:ext cx="4315242" cy="1068055"/>
      </dsp:txXfrm>
    </dsp:sp>
    <dsp:sp modelId="{E78FC925-B901-4941-A9A3-AFA1C6293F25}">
      <dsp:nvSpPr>
        <dsp:cNvPr id="0" name=""/>
        <dsp:cNvSpPr/>
      </dsp:nvSpPr>
      <dsp:spPr>
        <a:xfrm>
          <a:off x="200454" y="271096"/>
          <a:ext cx="904426" cy="9044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746DC8-8F04-4646-A961-0BF0B0959545}">
      <dsp:nvSpPr>
        <dsp:cNvPr id="0" name=""/>
        <dsp:cNvSpPr/>
      </dsp:nvSpPr>
      <dsp:spPr>
        <a:xfrm>
          <a:off x="1545142" y="1187298"/>
          <a:ext cx="3702389" cy="1094927"/>
        </a:xfrm>
        <a:prstGeom prst="rect">
          <a:avLst/>
        </a:prstGeom>
        <a:solidFill>
          <a:srgbClr val="00CC0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311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b="0" kern="1200" cap="none" spc="0" baseline="0" dirty="0">
            <a:ln w="1905"/>
            <a:solidFill>
              <a:srgbClr val="2F2203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 cap="none" spc="0" baseline="0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Развитие и модернизация объектов коммунальной инфраструктуры, находящихся в собственности Сысертского городского округа, в соответствии с концессионными соглашениями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b="0" kern="1200" cap="none" spc="0" baseline="0" dirty="0">
            <a:ln w="1905"/>
            <a:solidFill>
              <a:srgbClr val="2F2203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5142" y="1187298"/>
        <a:ext cx="3702389" cy="1094927"/>
      </dsp:txXfrm>
    </dsp:sp>
    <dsp:sp modelId="{23290035-87B3-44C6-9F2D-D3569B8B0EAA}">
      <dsp:nvSpPr>
        <dsp:cNvPr id="0" name=""/>
        <dsp:cNvSpPr/>
      </dsp:nvSpPr>
      <dsp:spPr>
        <a:xfrm>
          <a:off x="780206" y="1336416"/>
          <a:ext cx="904426" cy="9044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70209"/>
              <a:satOff val="-1898"/>
              <a:lumOff val="-392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131CD7-3FCD-4001-BEA1-AA3FA02B5938}">
      <dsp:nvSpPr>
        <dsp:cNvPr id="0" name=""/>
        <dsp:cNvSpPr/>
      </dsp:nvSpPr>
      <dsp:spPr>
        <a:xfrm>
          <a:off x="1613499" y="2426366"/>
          <a:ext cx="3650894" cy="1007299"/>
        </a:xfrm>
        <a:prstGeom prst="rect">
          <a:avLst/>
        </a:prstGeom>
        <a:gradFill rotWithShape="0">
          <a:gsLst>
            <a:gs pos="0">
              <a:schemeClr val="accent3">
                <a:hueOff val="-140419"/>
                <a:satOff val="-3796"/>
                <a:lumOff val="-7844"/>
                <a:alphaOff val="0"/>
                <a:tint val="96000"/>
                <a:lumMod val="100000"/>
              </a:schemeClr>
            </a:gs>
            <a:gs pos="78000">
              <a:schemeClr val="accent3">
                <a:hueOff val="-140419"/>
                <a:satOff val="-3796"/>
                <a:lumOff val="-784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i="0" kern="1200" baseline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муниципальных функций в сфере жилищно-коммунального хозяйства, энергосбережения и повышения энергоэффективности в Сысертском городском округе, связанных с общегосударственным управлением</a:t>
          </a:r>
        </a:p>
      </dsp:txBody>
      <dsp:txXfrm>
        <a:off x="1613499" y="2426366"/>
        <a:ext cx="3650894" cy="1007299"/>
      </dsp:txXfrm>
    </dsp:sp>
    <dsp:sp modelId="{552A1F17-03F1-4461-B872-0FC83E849E4A}">
      <dsp:nvSpPr>
        <dsp:cNvPr id="0" name=""/>
        <dsp:cNvSpPr/>
      </dsp:nvSpPr>
      <dsp:spPr>
        <a:xfrm>
          <a:off x="878050" y="2441025"/>
          <a:ext cx="904426" cy="9044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140419"/>
              <a:satOff val="-3796"/>
              <a:lumOff val="-784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4C1B1D-E837-4CAC-BE75-B411682B6B1E}">
      <dsp:nvSpPr>
        <dsp:cNvPr id="0" name=""/>
        <dsp:cNvSpPr/>
      </dsp:nvSpPr>
      <dsp:spPr>
        <a:xfrm>
          <a:off x="1380090" y="3520552"/>
          <a:ext cx="3855682" cy="930741"/>
        </a:xfrm>
        <a:prstGeom prst="rect">
          <a:avLst/>
        </a:prstGeom>
        <a:solidFill>
          <a:srgbClr val="FF66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000" tIns="27940" rIns="144000" bIns="27940" numCol="1" spcCol="1270" anchor="ctr" anchorCtr="0">
          <a:noAutofit/>
        </a:bodyPr>
        <a:lstStyle/>
        <a:p>
          <a:pPr marL="25200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условий проживания населения Сысертского городского округа за счет проведения капитальных и текущих ремонтов муниципального имущества</a:t>
          </a:r>
        </a:p>
      </dsp:txBody>
      <dsp:txXfrm>
        <a:off x="1380090" y="3520552"/>
        <a:ext cx="3855682" cy="930741"/>
      </dsp:txXfrm>
    </dsp:sp>
    <dsp:sp modelId="{20BDB574-A2D6-4A4D-81FC-9E185AA964C0}">
      <dsp:nvSpPr>
        <dsp:cNvPr id="0" name=""/>
        <dsp:cNvSpPr/>
      </dsp:nvSpPr>
      <dsp:spPr>
        <a:xfrm>
          <a:off x="718922" y="3525990"/>
          <a:ext cx="904426" cy="9044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210628"/>
              <a:satOff val="-5694"/>
              <a:lumOff val="-1176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7EBD66-64D9-4B3D-A2A9-C0FEC6DBA8CF}">
      <dsp:nvSpPr>
        <dsp:cNvPr id="0" name=""/>
        <dsp:cNvSpPr/>
      </dsp:nvSpPr>
      <dsp:spPr>
        <a:xfrm>
          <a:off x="916904" y="4562083"/>
          <a:ext cx="4281524" cy="1002169"/>
        </a:xfrm>
        <a:prstGeom prst="rect">
          <a:avLst/>
        </a:prstGeom>
        <a:solidFill>
          <a:srgbClr val="B4000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contourW="12700" prstMaterial="metal">
          <a:bevelT w="120900" h="88900"/>
          <a:bevelB w="88900" h="31750" prst="angle"/>
          <a:contourClr>
            <a:schemeClr val="tx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2000" tIns="0" rIns="360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Обеспечения мероприятий повышение качества реализации муниципальной программой "Развитие жилищно-коммунального хозяйства, энергосбережения и повышения энергоэффективности в Сысертском городском округе" на 2018-2024 годы"</a:t>
          </a:r>
        </a:p>
      </dsp:txBody>
      <dsp:txXfrm>
        <a:off x="916904" y="4562083"/>
        <a:ext cx="4281524" cy="1002169"/>
      </dsp:txXfrm>
    </dsp:sp>
    <dsp:sp modelId="{28A3105C-E94D-4F75-AD44-2F38970067DC}">
      <dsp:nvSpPr>
        <dsp:cNvPr id="0" name=""/>
        <dsp:cNvSpPr/>
      </dsp:nvSpPr>
      <dsp:spPr>
        <a:xfrm>
          <a:off x="200454" y="4610954"/>
          <a:ext cx="904426" cy="9044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280837"/>
              <a:satOff val="-7592"/>
              <a:lumOff val="-1568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0.36364</cdr:x>
      <cdr:y>0.3964</cdr:y>
    </cdr:from>
    <cdr:to>
      <cdr:x>0.5105</cdr:x>
      <cdr:y>0.46491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:a16="http://schemas.microsoft.com/office/drawing/2014/main" id="{88B330A1-68AE-4A2D-A864-CD4D8074ADE1}"/>
            </a:ext>
          </a:extLst>
        </cdr:cNvPr>
        <cdr:cNvSpPr/>
      </cdr:nvSpPr>
      <cdr:spPr>
        <a:xfrm xmlns:a="http://schemas.openxmlformats.org/drawingml/2006/main">
          <a:off x="3744416" y="2916337"/>
          <a:ext cx="1512165" cy="504029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900" dirty="0">
              <a:latin typeface="Times New Roman" panose="02020603050405020304" pitchFamily="18" charset="0"/>
              <a:cs typeface="Times New Roman" panose="02020603050405020304" pitchFamily="18" charset="0"/>
            </a:rPr>
            <a:t>+ 103,33</a:t>
          </a:r>
        </a:p>
      </cdr:txBody>
    </cdr:sp>
  </cdr:relSizeAnchor>
  <cdr:relSizeAnchor xmlns:cdr="http://schemas.openxmlformats.org/drawingml/2006/chartDrawing">
    <cdr:from>
      <cdr:x>0.69931</cdr:x>
      <cdr:y>0.38172</cdr:y>
    </cdr:from>
    <cdr:to>
      <cdr:x>0.83218</cdr:x>
      <cdr:y>0.45023</cdr:y>
    </cdr:to>
    <cdr:sp macro="" textlink="">
      <cdr:nvSpPr>
        <cdr:cNvPr id="4" name="Овал 3">
          <a:extLst xmlns:a="http://schemas.openxmlformats.org/drawingml/2006/main">
            <a:ext uri="{FF2B5EF4-FFF2-40B4-BE49-F238E27FC236}">
              <a16:creationId xmlns:a16="http://schemas.microsoft.com/office/drawing/2014/main" id="{D0C53F3E-6352-42D6-BBB7-E5E150C53185}"/>
            </a:ext>
          </a:extLst>
        </cdr:cNvPr>
        <cdr:cNvSpPr/>
      </cdr:nvSpPr>
      <cdr:spPr>
        <a:xfrm xmlns:a="http://schemas.openxmlformats.org/drawingml/2006/main">
          <a:off x="7200800" y="2808312"/>
          <a:ext cx="1368158" cy="504029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900" dirty="0">
              <a:latin typeface="Times New Roman" panose="02020603050405020304" pitchFamily="18" charset="0"/>
              <a:cs typeface="Times New Roman" panose="02020603050405020304" pitchFamily="18" charset="0"/>
            </a:rPr>
            <a:t>+ 39,37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0.15875</cdr:x>
      <cdr:y>0.12802</cdr:y>
    </cdr:from>
    <cdr:to>
      <cdr:x>0.22875</cdr:x>
      <cdr:y>0.20319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93B2578-B904-48AC-8FED-1EA982AC81B1}"/>
            </a:ext>
          </a:extLst>
        </cdr:cNvPr>
        <cdr:cNvSpPr txBox="1"/>
      </cdr:nvSpPr>
      <cdr:spPr>
        <a:xfrm xmlns:a="http://schemas.openxmlformats.org/drawingml/2006/main">
          <a:off x="1306488" y="61314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0.15875</cdr:x>
      <cdr:y>0.12802</cdr:y>
    </cdr:from>
    <cdr:to>
      <cdr:x>0.22875</cdr:x>
      <cdr:y>0.20319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93B2578-B904-48AC-8FED-1EA982AC81B1}"/>
            </a:ext>
          </a:extLst>
        </cdr:cNvPr>
        <cdr:cNvSpPr txBox="1"/>
      </cdr:nvSpPr>
      <cdr:spPr>
        <a:xfrm xmlns:a="http://schemas.openxmlformats.org/drawingml/2006/main">
          <a:off x="1306488" y="61314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0.35053</cdr:x>
      <cdr:y>0.62069</cdr:y>
    </cdr:from>
    <cdr:to>
      <cdr:x>0.48281</cdr:x>
      <cdr:y>0.99418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23109" y="1296144"/>
          <a:ext cx="914421" cy="779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0.67259</cdr:x>
      <cdr:y>0.32324</cdr:y>
    </cdr:from>
    <cdr:to>
      <cdr:x>0.7454</cdr:x>
      <cdr:y>0.35646</cdr:y>
    </cdr:to>
    <cdr:cxnSp macro="">
      <cdr:nvCxnSpPr>
        <cdr:cNvPr id="3" name="Соединительная линия уступом 2">
          <a:extLst xmlns:a="http://schemas.openxmlformats.org/drawingml/2006/main">
            <a:ext uri="{FF2B5EF4-FFF2-40B4-BE49-F238E27FC236}">
              <a16:creationId xmlns:a16="http://schemas.microsoft.com/office/drawing/2014/main" id="{C64C460B-07D5-466F-9A98-6A758CAED09C}"/>
            </a:ext>
          </a:extLst>
        </cdr:cNvPr>
        <cdr:cNvCxnSpPr/>
      </cdr:nvCxnSpPr>
      <cdr:spPr>
        <a:xfrm xmlns:a="http://schemas.openxmlformats.org/drawingml/2006/main" rot="10800000" flipV="1">
          <a:off x="5860279" y="1643400"/>
          <a:ext cx="634391" cy="168896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0.6775</cdr:x>
      <cdr:y>0.41952</cdr:y>
    </cdr:from>
    <cdr:to>
      <cdr:x>0.75031</cdr:x>
      <cdr:y>0.45274</cdr:y>
    </cdr:to>
    <cdr:cxnSp macro="">
      <cdr:nvCxnSpPr>
        <cdr:cNvPr id="3" name="Соединительная линия уступом 2">
          <a:extLst xmlns:a="http://schemas.openxmlformats.org/drawingml/2006/main">
            <a:ext uri="{FF2B5EF4-FFF2-40B4-BE49-F238E27FC236}">
              <a16:creationId xmlns:a16="http://schemas.microsoft.com/office/drawing/2014/main" id="{A7B668BD-0BC0-40CA-8C98-ED5BA9D97DCA}"/>
            </a:ext>
          </a:extLst>
        </cdr:cNvPr>
        <cdr:cNvCxnSpPr/>
      </cdr:nvCxnSpPr>
      <cdr:spPr>
        <a:xfrm xmlns:a="http://schemas.openxmlformats.org/drawingml/2006/main" rot="10800000" flipV="1">
          <a:off x="6073480" y="2186064"/>
          <a:ext cx="652705" cy="173105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0.17245</cdr:x>
      <cdr:y>0.06901</cdr:y>
    </cdr:from>
    <cdr:to>
      <cdr:x>0.38926</cdr:x>
      <cdr:y>0.14643</cdr:y>
    </cdr:to>
    <cdr:sp macro="" textlink="">
      <cdr:nvSpPr>
        <cdr:cNvPr id="2" name="Стрелка: изогнутая вниз 1">
          <a:extLst xmlns:a="http://schemas.openxmlformats.org/drawingml/2006/main">
            <a:ext uri="{FF2B5EF4-FFF2-40B4-BE49-F238E27FC236}">
              <a16:creationId xmlns:a16="http://schemas.microsoft.com/office/drawing/2014/main" id="{B110AB54-D56F-41C3-8435-1AF697A33F82}"/>
            </a:ext>
          </a:extLst>
        </cdr:cNvPr>
        <cdr:cNvSpPr/>
      </cdr:nvSpPr>
      <cdr:spPr>
        <a:xfrm xmlns:a="http://schemas.openxmlformats.org/drawingml/2006/main" rot="320056">
          <a:off x="1508767" y="340982"/>
          <a:ext cx="1896907" cy="382500"/>
        </a:xfrm>
        <a:prstGeom xmlns:a="http://schemas.openxmlformats.org/drawingml/2006/main" prst="curvedDownArrow">
          <a:avLst>
            <a:gd name="adj1" fmla="val 42772"/>
            <a:gd name="adj2" fmla="val 77749"/>
            <a:gd name="adj3" fmla="val 25000"/>
          </a:avLst>
        </a:prstGeom>
        <a:solidFill xmlns:a="http://schemas.openxmlformats.org/drawingml/2006/main">
          <a:srgbClr val="00194C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0.38881</cdr:x>
      <cdr:y>0.07376</cdr:y>
    </cdr:from>
    <cdr:to>
      <cdr:x>0.61735</cdr:x>
      <cdr:y>0.18617</cdr:y>
    </cdr:to>
    <cdr:sp macro="" textlink="">
      <cdr:nvSpPr>
        <cdr:cNvPr id="3" name="Стрелка: изогнутая вниз 2">
          <a:extLst xmlns:a="http://schemas.openxmlformats.org/drawingml/2006/main">
            <a:ext uri="{FF2B5EF4-FFF2-40B4-BE49-F238E27FC236}">
              <a16:creationId xmlns:a16="http://schemas.microsoft.com/office/drawing/2014/main" id="{A501E686-A25A-4015-8CDD-0EB181F1A37A}"/>
            </a:ext>
          </a:extLst>
        </cdr:cNvPr>
        <cdr:cNvSpPr/>
      </cdr:nvSpPr>
      <cdr:spPr>
        <a:xfrm xmlns:a="http://schemas.openxmlformats.org/drawingml/2006/main" rot="313417">
          <a:off x="3401764" y="364453"/>
          <a:ext cx="1999512" cy="555375"/>
        </a:xfrm>
        <a:prstGeom xmlns:a="http://schemas.openxmlformats.org/drawingml/2006/main" prst="curvedDownArrow">
          <a:avLst>
            <a:gd name="adj1" fmla="val 25000"/>
            <a:gd name="adj2" fmla="val 50000"/>
            <a:gd name="adj3" fmla="val 24051"/>
          </a:avLst>
        </a:prstGeom>
        <a:solidFill xmlns:a="http://schemas.openxmlformats.org/drawingml/2006/main">
          <a:srgbClr val="00194C"/>
        </a:solidFill>
        <a:ln xmlns:a="http://schemas.openxmlformats.org/drawingml/2006/main">
          <a:solidFill>
            <a:srgbClr val="00194C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0.15875</cdr:x>
      <cdr:y>0.12802</cdr:y>
    </cdr:from>
    <cdr:to>
      <cdr:x>0.22875</cdr:x>
      <cdr:y>0.20319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93B2578-B904-48AC-8FED-1EA982AC81B1}"/>
            </a:ext>
          </a:extLst>
        </cdr:cNvPr>
        <cdr:cNvSpPr txBox="1"/>
      </cdr:nvSpPr>
      <cdr:spPr>
        <a:xfrm xmlns:a="http://schemas.openxmlformats.org/drawingml/2006/main">
          <a:off x="1306488" y="61314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0.62355</cdr:x>
      <cdr:y>0.06591</cdr:y>
    </cdr:from>
    <cdr:to>
      <cdr:x>0.83324</cdr:x>
      <cdr:y>0.18595</cdr:y>
    </cdr:to>
    <cdr:sp macro="" textlink="">
      <cdr:nvSpPr>
        <cdr:cNvPr id="5" name="Стрелка: изогнутая вниз 4">
          <a:extLst xmlns:a="http://schemas.openxmlformats.org/drawingml/2006/main">
            <a:ext uri="{FF2B5EF4-FFF2-40B4-BE49-F238E27FC236}">
              <a16:creationId xmlns:a16="http://schemas.microsoft.com/office/drawing/2014/main" id="{BCEFEF73-E092-41E2-A51C-C938F6D5C0CA}"/>
            </a:ext>
          </a:extLst>
        </cdr:cNvPr>
        <cdr:cNvSpPr/>
      </cdr:nvSpPr>
      <cdr:spPr>
        <a:xfrm xmlns:a="http://schemas.openxmlformats.org/drawingml/2006/main">
          <a:off x="5455534" y="325644"/>
          <a:ext cx="1834570" cy="593119"/>
        </a:xfrm>
        <a:prstGeom xmlns:a="http://schemas.openxmlformats.org/drawingml/2006/main" prst="curvedDownArrow">
          <a:avLst/>
        </a:prstGeom>
        <a:solidFill xmlns:a="http://schemas.openxmlformats.org/drawingml/2006/main">
          <a:srgbClr val="00194C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0.38652</cdr:x>
      <cdr:y>0.83869</cdr:y>
    </cdr:from>
    <cdr:to>
      <cdr:x>0.61835</cdr:x>
      <cdr:y>0.88736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0536" y="4754293"/>
          <a:ext cx="948017" cy="2758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0.44226</cdr:x>
      <cdr:y>0.78842</cdr:y>
    </cdr:from>
    <cdr:to>
      <cdr:x>0.58465</cdr:x>
      <cdr:y>0.85193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08474" y="4469316"/>
          <a:ext cx="582277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2020</a:t>
          </a:r>
        </a:p>
      </cdr:txBody>
    </cdr:sp>
  </cdr:relSizeAnchor>
  <cdr:relSizeAnchor xmlns:cdr="http://schemas.openxmlformats.org/drawingml/2006/chartDrawing">
    <cdr:from>
      <cdr:x>0.67118</cdr:x>
      <cdr:y>0.78842</cdr:y>
    </cdr:from>
    <cdr:to>
      <cdr:x>0.81205</cdr:x>
      <cdr:y>0.84972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744578" y="4469316"/>
          <a:ext cx="576064" cy="347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0.04938</cdr:x>
      <cdr:y>0.49864</cdr:y>
    </cdr:from>
    <cdr:to>
      <cdr:x>0.19916</cdr:x>
      <cdr:y>0.69511</cdr:y>
    </cdr:to>
    <cdr:pic>
      <cdr:nvPicPr>
        <cdr:cNvPr id="2" name="Рисунок 1" descr="http://im0-tub-ru.yandex.net/i?id=79972192-58-72&amp;n=21">
          <a:extLst xmlns:a="http://schemas.openxmlformats.org/drawingml/2006/main">
            <a:ext uri="{FF2B5EF4-FFF2-40B4-BE49-F238E27FC236}">
              <a16:creationId xmlns:a16="http://schemas.microsoft.com/office/drawing/2014/main" id="{BBC2D4D5-E9E2-4EC0-8DFF-0CCC8FB80D15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51570" y="3037297"/>
          <a:ext cx="1369585" cy="11967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0.15875</cdr:x>
      <cdr:y>0.12802</cdr:y>
    </cdr:from>
    <cdr:to>
      <cdr:x>0.22875</cdr:x>
      <cdr:y>0.20319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93B2578-B904-48AC-8FED-1EA982AC81B1}"/>
            </a:ext>
          </a:extLst>
        </cdr:cNvPr>
        <cdr:cNvSpPr txBox="1"/>
      </cdr:nvSpPr>
      <cdr:spPr>
        <a:xfrm xmlns:a="http://schemas.openxmlformats.org/drawingml/2006/main">
          <a:off x="1306488" y="61314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0.15875</cdr:x>
      <cdr:y>0.12802</cdr:y>
    </cdr:from>
    <cdr:to>
      <cdr:x>0.22875</cdr:x>
      <cdr:y>0.20319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93B2578-B904-48AC-8FED-1EA982AC81B1}"/>
            </a:ext>
          </a:extLst>
        </cdr:cNvPr>
        <cdr:cNvSpPr txBox="1"/>
      </cdr:nvSpPr>
      <cdr:spPr>
        <a:xfrm xmlns:a="http://schemas.openxmlformats.org/drawingml/2006/main">
          <a:off x="1306488" y="61314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0.15875</cdr:x>
      <cdr:y>0.12802</cdr:y>
    </cdr:from>
    <cdr:to>
      <cdr:x>0.22875</cdr:x>
      <cdr:y>0.20319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93B2578-B904-48AC-8FED-1EA982AC81B1}"/>
            </a:ext>
          </a:extLst>
        </cdr:cNvPr>
        <cdr:cNvSpPr txBox="1"/>
      </cdr:nvSpPr>
      <cdr:spPr>
        <a:xfrm xmlns:a="http://schemas.openxmlformats.org/drawingml/2006/main">
          <a:off x="1306488" y="61314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0.15875</cdr:x>
      <cdr:y>0.12802</cdr:y>
    </cdr:from>
    <cdr:to>
      <cdr:x>0.22875</cdr:x>
      <cdr:y>0.20319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93B2578-B904-48AC-8FED-1EA982AC81B1}"/>
            </a:ext>
          </a:extLst>
        </cdr:cNvPr>
        <cdr:cNvSpPr txBox="1"/>
      </cdr:nvSpPr>
      <cdr:spPr>
        <a:xfrm xmlns:a="http://schemas.openxmlformats.org/drawingml/2006/main">
          <a:off x="1306488" y="61314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0.15875</cdr:x>
      <cdr:y>0.12802</cdr:y>
    </cdr:from>
    <cdr:to>
      <cdr:x>0.22875</cdr:x>
      <cdr:y>0.20319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93B2578-B904-48AC-8FED-1EA982AC81B1}"/>
            </a:ext>
          </a:extLst>
        </cdr:cNvPr>
        <cdr:cNvSpPr txBox="1"/>
      </cdr:nvSpPr>
      <cdr:spPr>
        <a:xfrm xmlns:a="http://schemas.openxmlformats.org/drawingml/2006/main">
          <a:off x="1306488" y="61314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98427-0F70-468A-84DB-23CBC2F8EB5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B9B8D-F265-4B99-BE83-52FFFA6C3F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1477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B3629-7888-45B0-8E70-8767E206C1F1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B63CE-8C25-4492-9491-6567E9E06D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004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353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61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49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3380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12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136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4045773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92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29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485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09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6183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60075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13351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82497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56141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0971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90270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5906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0100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0530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73046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61344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44607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0219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69356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86783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D654EA-6DF9-434A-B002-7CEEA0507034}" type="datetime1">
              <a:rPr lang="ru-RU" smtClean="0"/>
              <a:pPr>
                <a:defRPr/>
              </a:pPr>
              <a:t>15.12.2021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E5C8A2E-3DF7-4E1A-9A99-5748369902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19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2" r:id="rId1"/>
    <p:sldLayoutId id="2147485043" r:id="rId2"/>
    <p:sldLayoutId id="2147485044" r:id="rId3"/>
    <p:sldLayoutId id="2147485045" r:id="rId4"/>
    <p:sldLayoutId id="2147485046" r:id="rId5"/>
    <p:sldLayoutId id="2147485047" r:id="rId6"/>
    <p:sldLayoutId id="2147485048" r:id="rId7"/>
    <p:sldLayoutId id="2147485049" r:id="rId8"/>
    <p:sldLayoutId id="2147485050" r:id="rId9"/>
    <p:sldLayoutId id="2147485051" r:id="rId10"/>
    <p:sldLayoutId id="2147485052" r:id="rId11"/>
    <p:sldLayoutId id="2147485053" r:id="rId12"/>
    <p:sldLayoutId id="2147485054" r:id="rId13"/>
    <p:sldLayoutId id="2147485055" r:id="rId14"/>
    <p:sldLayoutId id="2147485056" r:id="rId15"/>
    <p:sldLayoutId id="2147485057" r:id="rId16"/>
  </p:sldLayoutIdLst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control" Target="../activeX/activeX1.xml"/><Relationship Id="rId7" Type="http://schemas.openxmlformats.org/officeDocument/2006/relationships/image" Target="../media/image3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6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microsoft.com/office/2007/relationships/hdphoto" Target="../media/hdphoto3.wdp"/><Relationship Id="rId15" Type="http://schemas.openxmlformats.org/officeDocument/2006/relationships/chart" Target="../charts/chart8.xml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admsysert.ru/economics/municipal-programs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9.png"/><Relationship Id="rId7" Type="http://schemas.openxmlformats.org/officeDocument/2006/relationships/image" Target="../media/image75.jpe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admsysert.ru/economics/municipal-program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admsysert.ru/economics/municipal-programs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7.png"/><Relationship Id="rId7" Type="http://schemas.openxmlformats.org/officeDocument/2006/relationships/image" Target="../media/image97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chart" Target="../charts/chart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admsysert.ru/economics/municipal-programs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chart" Target="../charts/chart26.xml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comments" Target="../comments/comment1.xml"/><Relationship Id="rId4" Type="http://schemas.openxmlformats.org/officeDocument/2006/relationships/diagramData" Target="../diagrams/data8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dmsysert.ru/economics/municipal-programs" TargetMode="External"/><Relationship Id="rId4" Type="http://schemas.openxmlformats.org/officeDocument/2006/relationships/image" Target="../media/image110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chart" Target="../charts/chart2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chart" Target="../charts/chart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g"/><Relationship Id="rId4" Type="http://schemas.openxmlformats.org/officeDocument/2006/relationships/image" Target="../media/image128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jpg"/><Relationship Id="rId4" Type="http://schemas.microsoft.com/office/2007/relationships/hdphoto" Target="../media/hdphoto4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mailto:finupr_sysert@mail.ru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g"/><Relationship Id="rId4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51920" y="4786322"/>
            <a:ext cx="5149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9" y="260648"/>
            <a:ext cx="109215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71794" y="93692"/>
            <a:ext cx="762068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600" b="1" i="1" cap="none" spc="150" dirty="0">
                <a:ln w="1143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 бюджета </a:t>
            </a:r>
            <a:br>
              <a:rPr lang="ru-RU" sz="3600" b="1" i="1" cap="none" spc="150" dirty="0">
                <a:ln w="1143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cap="none" spc="150" dirty="0">
                <a:ln w="1143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Сысертского городского округа </a:t>
            </a:r>
          </a:p>
          <a:p>
            <a:pPr algn="ctr"/>
            <a:r>
              <a:rPr lang="ru-RU" sz="3600" b="1" i="1" cap="none" spc="150" dirty="0">
                <a:ln w="1143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  и плановый период </a:t>
            </a:r>
          </a:p>
          <a:p>
            <a:pPr algn="ctr"/>
            <a:r>
              <a:rPr lang="ru-RU" sz="3600" b="1" i="1" cap="none" spc="150" dirty="0">
                <a:ln w="1143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и 2024годов</a:t>
            </a:r>
            <a:endParaRPr lang="ru-RU" sz="3600" b="1" cap="none" spc="150" dirty="0">
              <a:ln w="11430"/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7FC523-69A9-4397-B8B4-855E624BE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161" y="3429000"/>
            <a:ext cx="6671829" cy="30841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939">
            <a:off x="5612997" y="2805222"/>
            <a:ext cx="3307080" cy="212598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272" name="SapphireHiddenControl" r:id="rId3" imgW="6095880" imgH="4069080"/>
        </mc:Choice>
        <mc:Fallback>
          <p:control name="SapphireHiddenControl" r:id="rId3" imgW="6095880" imgH="4069080">
            <p:pic>
              <p:nvPicPr>
                <p:cNvPr id="4" name="SapphireHiddenControl" hidden="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6096000" cy="4067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3608" y="56403"/>
            <a:ext cx="8100392" cy="94714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ctr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ru-RU" sz="3200" b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endParaRPr lang="ru-RU" sz="32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C525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idx="1"/>
          </p:nvPr>
        </p:nvSpPr>
        <p:spPr>
          <a:xfrm>
            <a:off x="1353918" y="836712"/>
            <a:ext cx="7520865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«Бюджет для граждан» — </a:t>
            </a:r>
            <a:r>
              <a:rPr lang="ru-RU" sz="2000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отдельный аналитический документ, который содержит основные положения проекта Решения о бюджете (Решения о бюджете или отчета об исполнении бюджета) в доступной и понятной форме, с учетом рекомендаций, утвержденных приказом Министерства финансов РФ № 145-н от 22.09.2015</a:t>
            </a:r>
            <a:r>
              <a:rPr lang="ru-RU" sz="20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96021" y="3345213"/>
            <a:ext cx="5904657" cy="2531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«Бюджет для граждан» —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разрабатывается для ознакомления граждан (заинтересованных пользователей) с задачами и приоритетными направлениями бюджетной политики, основными условиями формирования и 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221343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dirty="0"/>
              <a:t>—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упрощенная версия бюджетного документа.</a:t>
            </a: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9108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32" y="3416114"/>
            <a:ext cx="2816372" cy="217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8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308304" cy="100399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cap="none" dirty="0">
                <a:solidFill>
                  <a:srgbClr val="0C525C"/>
                </a:solidFill>
                <a:latin typeface="Times New Roman" pitchFamily="18" charset="0"/>
                <a:cs typeface="Times New Roman" pitchFamily="18" charset="0"/>
              </a:rPr>
              <a:t>Обеспечение открытости и прозрачности</a:t>
            </a:r>
            <a:endParaRPr lang="ru-RU" sz="28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C525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040" y="1264642"/>
            <a:ext cx="8424936" cy="23817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эффективности принимаемых решений, для обеспечения целевого использования бюджетных средств при их выполнении Сысертский городской округ обеспечивает прозрачность при распределении бюджетных средств через широкомасштабное информирование населения</a:t>
            </a:r>
          </a:p>
          <a:p>
            <a:pPr marL="0" indent="0" algn="just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https://admsysert.ru/mun-finance/byudzhet/byudzhet-dlya-grazhdan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223"/>
            <a:ext cx="766897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68960"/>
            <a:ext cx="5544616" cy="3313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2936"/>
            <a:ext cx="7020272" cy="38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2342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75656" y="1951309"/>
            <a:ext cx="7005464" cy="381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8071" y="1700808"/>
            <a:ext cx="829240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- 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6 "Бюджетный кодекс Российской 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Федерации" от 31.07.1998 № 145-ФЗ  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(ред. от 04.11.2019, с изм. от 12.11.2019)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357290" y="214290"/>
            <a:ext cx="7387264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C525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Бюджетный процесс </a:t>
            </a:r>
          </a:p>
        </p:txBody>
      </p:sp>
      <p:sp>
        <p:nvSpPr>
          <p:cNvPr id="8" name="Скругленная прямоугольная выноска 7" descr="Государственные бюджеты появились&#10;в средние века. Слово «Бюджет» происходит от&#10;латинского «bulga» – «кожаный мешок, ранец».&#10;К нам же понятие «бюджет» пришло из Англии.&#10;Представляя в английском парламенте&#10;содержание доходов и расходов, канцлер&#10;казначейства (министр финансов) открывал&#10;мешок с деньгами и документами (budget). Эта&#10;процедура и называлась «открытие бюджета»&#10;&#10;"/>
          <p:cNvSpPr/>
          <p:nvPr/>
        </p:nvSpPr>
        <p:spPr>
          <a:xfrm rot="10800000">
            <a:off x="357158" y="1571612"/>
            <a:ext cx="8786842" cy="4643470"/>
          </a:xfrm>
          <a:prstGeom prst="wedgeRoundRectCallout">
            <a:avLst>
              <a:gd name="adj1" fmla="val -21293"/>
              <a:gd name="adj2" fmla="val 58215"/>
              <a:gd name="adj3" fmla="val 16667"/>
            </a:avLst>
          </a:prstGeom>
          <a:noFill/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58" y="4797151"/>
            <a:ext cx="2664296" cy="176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09550" y="152400"/>
            <a:ext cx="8904773" cy="6134120"/>
            <a:chOff x="1008" y="1242"/>
            <a:chExt cx="3838" cy="2675"/>
          </a:xfrm>
        </p:grpSpPr>
        <p:sp>
          <p:nvSpPr>
            <p:cNvPr id="36875" name="AutoShape 5"/>
            <p:cNvSpPr>
              <a:spLocks noChangeAspect="1" noChangeArrowheads="1"/>
            </p:cNvSpPr>
            <p:nvPr/>
          </p:nvSpPr>
          <p:spPr bwMode="auto">
            <a:xfrm>
              <a:off x="1811" y="1617"/>
              <a:ext cx="2155" cy="1685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 eaLnBrk="0" hangingPunct="0"/>
              <a:endParaRPr lang="ru-RU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endParaRPr lang="ru-RU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ТРЕУГОЛЬНИК </a:t>
              </a:r>
              <a:endPara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НОРМО-ТВОРЧЕСТВА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endParaRPr lang="ru-RU" sz="20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>
              <a:off x="1008" y="2820"/>
              <a:ext cx="1028" cy="1034"/>
            </a:xfrm>
            <a:prstGeom prst="ellipse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</a:gradFill>
            <a:ln>
              <a:solidFill>
                <a:schemeClr val="accent3">
                  <a:lumMod val="40000"/>
                  <a:lumOff val="6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0" hangingPunct="0">
                <a:defRPr/>
              </a:pPr>
              <a:r>
                <a:rPr lang="ru-RU" sz="1600" b="1" dirty="0">
                  <a:solidFill>
                    <a:srgbClr val="2F220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Контрольно-счетный орган МО </a:t>
              </a:r>
            </a:p>
            <a:p>
              <a:pPr algn="ctr" eaLnBrk="0" hangingPunct="0">
                <a:defRPr/>
              </a:pPr>
              <a:r>
                <a:rPr lang="ru-RU" sz="1600" b="1" dirty="0">
                  <a:solidFill>
                    <a:srgbClr val="2F220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(Контрольный орган Сысертского ГО)</a:t>
              </a:r>
            </a:p>
          </p:txBody>
        </p:sp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2036" y="1242"/>
              <a:ext cx="1701" cy="558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6">
                    <a:lumMod val="75000"/>
                  </a:schemeClr>
                </a:gs>
              </a:gsLst>
            </a:gradFill>
            <a:ln>
              <a:solidFill>
                <a:srgbClr val="FFFF00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0" hangingPunct="0">
                <a:defRPr/>
              </a:pPr>
              <a:r>
                <a:rPr lang="ru-RU" sz="1600" b="1" dirty="0">
                  <a:solidFill>
                    <a:srgbClr val="02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Представительный </a:t>
              </a:r>
            </a:p>
            <a:p>
              <a:pPr algn="ctr" eaLnBrk="0" hangingPunct="0">
                <a:defRPr/>
              </a:pPr>
              <a:r>
                <a:rPr lang="ru-RU" sz="1600" b="1" dirty="0">
                  <a:solidFill>
                    <a:srgbClr val="02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 МО </a:t>
              </a:r>
            </a:p>
            <a:p>
              <a:pPr algn="ctr" eaLnBrk="0" hangingPunct="0">
                <a:defRPr/>
              </a:pPr>
              <a:r>
                <a:rPr lang="ru-RU" sz="1600" b="1" dirty="0">
                  <a:solidFill>
                    <a:srgbClr val="02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(Дума Сысертского ГО)</a:t>
              </a:r>
              <a:endParaRPr lang="ru-RU" sz="1600" dirty="0">
                <a:solidFill>
                  <a:srgbClr val="024E4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3737" y="2820"/>
              <a:ext cx="1109" cy="1097"/>
            </a:xfrm>
            <a:prstGeom prst="ellipse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</a:gradFill>
            <a:ln>
              <a:solidFill>
                <a:schemeClr val="accent3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0" hangingPunct="0">
                <a:defRPr/>
              </a:pPr>
              <a:endParaRPr lang="ru-RU" sz="1600" b="1" dirty="0">
                <a:solidFill>
                  <a:srgbClr val="13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>
                <a:defRPr/>
              </a:pPr>
              <a:r>
                <a:rPr lang="ru-RU" sz="1600" b="1" dirty="0">
                  <a:solidFill>
                    <a:srgbClr val="1345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Исполнительный орган МО</a:t>
              </a:r>
            </a:p>
            <a:p>
              <a:pPr algn="ctr" eaLnBrk="0" hangingPunct="0">
                <a:defRPr/>
              </a:pPr>
              <a:r>
                <a:rPr lang="ru-RU" sz="1600" b="1" dirty="0">
                  <a:solidFill>
                    <a:srgbClr val="1345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(Администрация Сысертского ГО)</a:t>
              </a:r>
              <a:endParaRPr lang="ru-RU" sz="1600" dirty="0">
                <a:solidFill>
                  <a:srgbClr val="13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867" name="Rectangle 8"/>
          <p:cNvSpPr>
            <a:spLocks noChangeArrowheads="1"/>
          </p:cNvSpPr>
          <p:nvPr/>
        </p:nvSpPr>
        <p:spPr bwMode="auto">
          <a:xfrm>
            <a:off x="209084" y="1451671"/>
            <a:ext cx="3170236" cy="286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Представительный орган передает на экспертное заключение проекты всех МПА в сфере муниципальных финансов и муниципального имущества, разработанные  Исполнительным органом</a:t>
            </a: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1922754" y="5047883"/>
            <a:ext cx="516572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Исполнительный орган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 направляет в Контрольный орган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 на экспертизу все свои акты по управлению муниципальными финансами и имуществом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084168" y="990235"/>
            <a:ext cx="2952328" cy="329917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95250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Исполнительный орган направляет в Представительный  орган все акты должностных лиц Исполнительного органа, связанные с управлением муниципальными финансами и имуществом, вместе с заключением Контрольного органа</a:t>
            </a:r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152400" y="17196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6873" name="Rectangle 1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br>
              <a:rPr lang="ru-RU" sz="700" dirty="0"/>
            </a:br>
            <a:endParaRPr lang="ru-RU" sz="12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endParaRPr lang="ru-RU" dirty="0"/>
          </a:p>
        </p:txBody>
      </p:sp>
      <p:sp>
        <p:nvSpPr>
          <p:cNvPr id="36874" name="Rectangle 15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6" y="86150"/>
            <a:ext cx="770974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312564"/>
            <a:ext cx="6840760" cy="939665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Нормативная база формирования бюджета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24" y="152397"/>
            <a:ext cx="770974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324" y="1530223"/>
            <a:ext cx="864096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3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Сысертского городского округа формируется в соответствии с бюджетным законодательством Российской Федерации, основой которого является Бюджетный кодекс Российской Федерации.</a:t>
            </a:r>
          </a:p>
          <a:p>
            <a:pPr indent="457200" algn="just"/>
            <a:r>
              <a:rPr lang="ru-RU" sz="13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федеративного устройства РФ финансы муниципальных образований имеют единую законодательную базу и к ним применяются единые инструменты государственного регулирования. В то же время в рамках финансов каждого муниципального образования имеются специфические черты и особенности, характер которых вытекает из законодательных актов субъектов РФ, муниципальных нормативных правовых актов и применяемых инструментов регионального регулирования. Финансы муниципального образования зависят от совокупности факторов социально-экономического развития и достигнутого уровня жизни населения, что отражается на финансовом потенциале муниципального образования и его возможностях по формированию бюджета.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623104"/>
            <a:ext cx="878497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just">
              <a:buFont typeface="Wingdings" panose="05000000000000000000" pitchFamily="2" charset="2"/>
              <a:buChar char="v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кодекс Российской Федерации определяет общие принципы бюджетного законодательства Российской Федерации, организации и функционирования бюджетной системы, основы бюджетного процесса и межбюджетных отношений, основания и виды ответственности за нарушение бюджетного законодательства. В частности, главы 20 «Основы составления проектов бюджетов» и 21 «Основы рассмотрения и утверждения бюджетов» определяют общие положения по бюджету, предельные сроки внесения проекта закона о бюджете на рассмотрение законодательного органа, документы и материалы, представляемые одновременно с проектом бюджета, порядок рассмотрения и утверждения проекта закона о бюджете.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пунктом 3 статьи 1 Областного закона от 25.11.1994 № 8-ОЗ  "О бюджетном процессе в Свердловской области" отношения, связанные с составлением, принятием проектов бюджетов муниципальных образований, расположенных на территории Свердловской области, исполнением бюджетов муниципальных образований, расположенных на территории Свердловской области, составлением участниками бюджетного процесса в муниципальных образованиях, расположенных на территории Свердловской области, бюджетной отчетности, ее рассмотрением и утверждением органами местного самоуправления, а также с осуществлением участниками бюджетного процесса в муниципальных образованиях, расположенных на территории Свердловской области, муниципального финансового контроля, регулируются нормативными правовыми актами представительных органов муниципальных образований, с учетом требований федерального закона и настоящего Закона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4" name="Text Box 38"/>
          <p:cNvSpPr txBox="1">
            <a:spLocks noChangeArrowheads="1"/>
          </p:cNvSpPr>
          <p:nvPr/>
        </p:nvSpPr>
        <p:spPr bwMode="auto">
          <a:xfrm>
            <a:off x="7549048" y="91371"/>
            <a:ext cx="16287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96602" y="260648"/>
            <a:ext cx="7323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C525C"/>
                </a:solidFill>
                <a:latin typeface="Times New Roman" pitchFamily="18" charset="0"/>
                <a:cs typeface="Times New Roman" pitchFamily="18" charset="0"/>
              </a:rPr>
              <a:t>Нормативная база формирования бюджета</a:t>
            </a:r>
            <a:endParaRPr lang="ru-RU" sz="3200" dirty="0">
              <a:solidFill>
                <a:srgbClr val="0C525C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9276"/>
            <a:ext cx="660835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500" y="1179075"/>
            <a:ext cx="9001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 Сысертского городского округа</a:t>
            </a:r>
            <a:r>
              <a:rPr lang="ru-RU" sz="12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частности в соответствии:</a:t>
            </a:r>
          </a:p>
          <a:p>
            <a:pPr marL="176213" algn="just"/>
            <a:r>
              <a:rPr lang="ru-RU" sz="12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статьей 56 порядок и сроки составления проекта местного бюджета устанавливаются Администрацией Сысертского городского округа с соблюдением требований, устанавливаемых Бюджетным кодексом Российской Федерации и муниципальными правовыми актами Сысертского городского округа;</a:t>
            </a:r>
          </a:p>
          <a:p>
            <a:pPr marL="176213" algn="just"/>
            <a:r>
              <a:rPr lang="ru-RU" sz="12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статьей 16 необходимость публичных слушаний по проекту бюджета Сысертского городского округа на очередной финансовый год и проекту годового отчета об исполнении бюджета Сысертского городского округа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бюджетном устройстве и бюджетном процессе в Сысертском городском округе, утвержденное решением Думы Сысертского городского округа, </a:t>
            </a:r>
            <a:r>
              <a:rPr lang="ru-RU" sz="12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 основы организации бюджетного процесса в Сысертского городского округа и определяет порядок составления и рассмотрения проектов бюджета Сысертского городского округа, утверждения и исполнения бюджета Сысертского городского округа, а также осуществления контроля за их исполнением.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по проекту решения Думы Сысертского городского округа о бюджете проводятся в соответствии </a:t>
            </a:r>
            <a:r>
              <a:rPr lang="ru-RU" sz="12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решением Думы Сысертского городского округа «Об утверждении Положения о порядке организации и проведения публичных слушаний в Сысертском городском округе». </a:t>
            </a:r>
            <a:r>
              <a:rPr lang="ru-RU" sz="12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Горожане имеют возможность дать предложения, еще до рассмотрения проекта решения Думы Сысертского городского округа. Формы проведения публичных слушаний предполагают общественное обсуждение на встречах с представителями представительной и исполнительной власти Сысертского городского округа.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составлении проекта бюджета учитываются расходные обязательства Сысертского городского округа и определяются объемы средств городского бюджета, необходимые для их исполнения, то есть исполнение утвержденных законов и иных нормативных правовых актов, обусловливающих публичные нормативные обязательства и (или) правовые основания для иных расходных обязательств в соответствии с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Администрация Сысертского городского округа «Об утверждении Порядка ведения реестра расходных обязательств Сысертского городского округа».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Дорожного фонда Сысертского городского округа, который представляет собой часть средств бюджета Сысертского городского округа, подлежащих использованию в целях финансового обеспечения дорожной деятельности в отношении автомобильных дорог общего пользования муниципального значения в Сысертском городском округе осуществляется в соответствии с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Думы Сысертского городского округа «О Дорожном фонде Сысертского городского округа».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Сысертского городского округа, утвержденные в соответствии с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Администрация Сысертского городского округа от 21.05.2014 №1498 «Об утверждении Порядка разработки и реализации муниципальных программ Сысертского городского округа и проведения оценки эффективности их реализации».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Сысертского городского округа утверждены 21 муниципальных программ Сысертского городского округа. Мероприятия муниципальных программ охватывают 93% расходов бюджета Сысертского городского округа.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Заголовок 4"/>
          <p:cNvSpPr>
            <a:spLocks noGrp="1"/>
          </p:cNvSpPr>
          <p:nvPr>
            <p:ph type="title"/>
          </p:nvPr>
        </p:nvSpPr>
        <p:spPr>
          <a:xfrm>
            <a:off x="1763688" y="263021"/>
            <a:ext cx="6908651" cy="1124744"/>
          </a:xfrm>
        </p:spPr>
        <p:txBody>
          <a:bodyPr anchor="t">
            <a:noAutofit/>
          </a:bodyPr>
          <a:lstStyle/>
          <a:p>
            <a:pPr algn="ctr" eaLnBrk="1" fontAlgn="base" hangingPunct="1">
              <a:spcAft>
                <a:spcPct val="0"/>
              </a:spcAft>
            </a:pPr>
            <a:r>
              <a:rPr lang="ru-RU" altLang="ru-RU" sz="32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 бюджетного процесса в Сысертском городском округе</a:t>
            </a:r>
          </a:p>
        </p:txBody>
      </p:sp>
      <p:sp>
        <p:nvSpPr>
          <p:cNvPr id="8197" name="Содержимое 6"/>
          <p:cNvSpPr>
            <a:spLocks noGrp="1"/>
          </p:cNvSpPr>
          <p:nvPr>
            <p:ph idx="1"/>
          </p:nvPr>
        </p:nvSpPr>
        <p:spPr>
          <a:xfrm>
            <a:off x="250825" y="1451107"/>
            <a:ext cx="8642350" cy="5127625"/>
          </a:xfrm>
        </p:spPr>
        <p:txBody>
          <a:bodyPr>
            <a:normAutofit/>
          </a:bodyPr>
          <a:lstStyle/>
          <a:p>
            <a:pPr marL="682625" indent="-682625">
              <a:spcBef>
                <a:spcPts val="1800"/>
              </a:spcBef>
              <a:buClrTx/>
              <a:buFont typeface="Calibri" pitchFamily="34" charset="0"/>
              <a:buAutoNum type="romanUcPeriod"/>
            </a:pPr>
            <a:r>
              <a:rPr lang="ru-RU" altLang="ru-RU" sz="24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Сысертского городского округа</a:t>
            </a:r>
          </a:p>
          <a:p>
            <a:pPr marL="682625" indent="-682625">
              <a:spcBef>
                <a:spcPts val="1800"/>
              </a:spcBef>
              <a:buClrTx/>
              <a:buFont typeface="Calibri" pitchFamily="34" charset="0"/>
              <a:buAutoNum type="romanUcPeriod"/>
            </a:pPr>
            <a:r>
              <a:rPr lang="ru-RU" altLang="ru-RU" sz="24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и принятие Думой проекта решения о бюджете Сысертского городского округа </a:t>
            </a:r>
          </a:p>
          <a:p>
            <a:pPr marL="682625" indent="-682625">
              <a:spcBef>
                <a:spcPts val="1800"/>
              </a:spcBef>
              <a:buClrTx/>
              <a:buFont typeface="Calibri" pitchFamily="34" charset="0"/>
              <a:buAutoNum type="romanUcPeriod"/>
            </a:pPr>
            <a:r>
              <a:rPr lang="ru-RU" altLang="ru-RU" sz="24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Сысертского городского округа</a:t>
            </a:r>
          </a:p>
          <a:p>
            <a:pPr marL="682625" indent="-682625">
              <a:spcBef>
                <a:spcPts val="1800"/>
              </a:spcBef>
              <a:buClrTx/>
              <a:buFont typeface="Calibri" pitchFamily="34" charset="0"/>
              <a:buAutoNum type="romanUcPeriod"/>
            </a:pPr>
            <a:r>
              <a:rPr lang="ru-RU" altLang="ru-RU" sz="24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бюджетного учета и составление бюджетной отчетности</a:t>
            </a:r>
          </a:p>
          <a:p>
            <a:pPr marL="682625" indent="-682625">
              <a:spcBef>
                <a:spcPts val="1800"/>
              </a:spcBef>
              <a:buClrTx/>
              <a:buFont typeface="Calibri" pitchFamily="34" charset="0"/>
              <a:buAutoNum type="romanUcPeriod"/>
            </a:pPr>
            <a:r>
              <a:rPr lang="ru-RU" altLang="ru-RU" sz="24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исполнением бюджета городского округа</a:t>
            </a:r>
          </a:p>
          <a:p>
            <a:pPr marL="682625" indent="-682625">
              <a:spcBef>
                <a:spcPts val="1800"/>
              </a:spcBef>
              <a:buClrTx/>
              <a:buFont typeface="Calibri" pitchFamily="34" charset="0"/>
              <a:buAutoNum type="romanUcPeriod"/>
            </a:pPr>
            <a:r>
              <a:rPr lang="ru-RU" altLang="ru-RU" sz="24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отчет об исполнении бюджета за истекший финансовый год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029"/>
            <a:ext cx="770973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4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юджетны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214422"/>
            <a:ext cx="7877175" cy="53054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40" y="93897"/>
            <a:ext cx="7358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 в Сысертского городского округа:</a:t>
            </a:r>
            <a:br>
              <a:rPr lang="ru-RU" altLang="ru-RU" sz="32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C525C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7" y="106437"/>
            <a:ext cx="779052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1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article-790_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76879" y="256331"/>
            <a:ext cx="1786329" cy="1129853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744302"/>
            <a:ext cx="605721" cy="98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39752" y="311211"/>
            <a:ext cx="4731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C525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Бюджетная система Российской Федерации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20" y="2000240"/>
            <a:ext cx="85725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система представляет собой совокупность всех бюджетов, регулируется нормами бюджетного законодательства, по отношениям, возникающим между различными субъектами в процессе: </a:t>
            </a:r>
          </a:p>
          <a:p>
            <a:pPr marL="361950" indent="-36195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формирования доходов и осуществления расходов бюджетов всех уровней системы и бюджетов государственных вне бюджетных фондов, осуществления государственных и муниципальных заимствований, регулирования государственного и муниципального долга; </a:t>
            </a:r>
          </a:p>
          <a:p>
            <a:pPr marL="361950" indent="-36195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составления и рассмотрения проектов бюджетов системы, их утверждения и исполнения, контроля за их исполнением.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0352"/>
            <a:ext cx="1393922" cy="1028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28728" y="321024"/>
            <a:ext cx="6786610" cy="1071570"/>
          </a:xfrm>
          <a:prstGeom prst="roundRect">
            <a:avLst/>
          </a:prstGeom>
          <a:noFill/>
          <a:ln>
            <a:solidFill>
              <a:srgbClr val="001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928794" y="438487"/>
            <a:ext cx="60722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>
                <a:ln>
                  <a:noFill/>
                </a:ln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Уровни бюджетной </a:t>
            </a:r>
            <a:r>
              <a:rPr kumimoji="0" lang="ru-RU" sz="2800" b="1" u="none" strike="noStrike" cap="none" normalizeH="0" dirty="0">
                <a:ln>
                  <a:noFill/>
                </a:ln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kumimoji="0" lang="ru-RU" sz="2800" b="1" u="none" strike="noStrike" cap="none" normalizeH="0" dirty="0">
              <a:ln>
                <a:noFill/>
              </a:ln>
              <a:solidFill>
                <a:srgbClr val="0C525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>
                <a:ln>
                  <a:noFill/>
                </a:ln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Российской Федерации</a:t>
            </a:r>
            <a:endParaRPr kumimoji="0" lang="ru-RU" sz="2800" b="1" u="none" strike="noStrike" cap="none" normalizeH="0" baseline="0" dirty="0">
              <a:ln>
                <a:noFill/>
              </a:ln>
              <a:solidFill>
                <a:srgbClr val="0C525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52619" y="1646137"/>
            <a:ext cx="6786610" cy="1357322"/>
          </a:xfrm>
          <a:prstGeom prst="roundRect">
            <a:avLst/>
          </a:prstGeom>
          <a:noFill/>
          <a:ln>
            <a:solidFill>
              <a:srgbClr val="001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52619" y="3422224"/>
            <a:ext cx="6786610" cy="1428760"/>
          </a:xfrm>
          <a:prstGeom prst="roundRect">
            <a:avLst/>
          </a:prstGeom>
          <a:noFill/>
          <a:ln>
            <a:solidFill>
              <a:srgbClr val="001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2619" y="5269749"/>
            <a:ext cx="6786610" cy="1071570"/>
          </a:xfrm>
          <a:prstGeom prst="roundRect">
            <a:avLst/>
          </a:prstGeom>
          <a:noFill/>
          <a:ln>
            <a:solidFill>
              <a:srgbClr val="001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643042" y="1792984"/>
            <a:ext cx="67866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Бюджеты Российской Федерации</a:t>
            </a:r>
            <a:endParaRPr kumimoji="0" lang="ru-RU" b="0" i="0" u="none" strike="noStrike" cap="none" normalizeH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(федеральный бюджет, бюджеты государственных</a:t>
            </a:r>
            <a:endParaRPr kumimoji="0" lang="ru-RU" b="0" i="0" u="none" strike="noStrike" cap="none" normalizeH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внебюджетных Фондов Российской Федерации)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Разрабатывается и принимается в форме Федерального закона</a:t>
            </a:r>
            <a:endParaRPr kumimoji="0" lang="ru-RU" b="0" i="0" u="none" strike="noStrike" cap="none" normalizeH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590757" y="3659550"/>
            <a:ext cx="65008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Бюджеты субъектов Российской Федерации</a:t>
            </a:r>
          </a:p>
          <a:p>
            <a:pPr algn="ctr" eaLnBrk="0" hangingPunct="0"/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(региональный бюджет, бюджеты территориальных фондов обязательного медицинского страхования)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1633145" y="5466980"/>
            <a:ext cx="642942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Местные бюджеты</a:t>
            </a:r>
            <a:br>
              <a:rPr lang="ru-RU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(бюджеты муниципальных образований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5" name="Shape 14"/>
          <p:cNvCxnSpPr/>
          <p:nvPr/>
        </p:nvCxnSpPr>
        <p:spPr>
          <a:xfrm rot="10800000" flipV="1">
            <a:off x="997012" y="892951"/>
            <a:ext cx="428629" cy="5000660"/>
          </a:xfrm>
          <a:prstGeom prst="bentConnector2">
            <a:avLst/>
          </a:prstGeom>
          <a:ln>
            <a:solidFill>
              <a:srgbClr val="001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endCxn id="8" idx="1"/>
          </p:cNvCxnSpPr>
          <p:nvPr/>
        </p:nvCxnSpPr>
        <p:spPr>
          <a:xfrm>
            <a:off x="997011" y="2309085"/>
            <a:ext cx="455608" cy="15713"/>
          </a:xfrm>
          <a:prstGeom prst="line">
            <a:avLst/>
          </a:prstGeom>
          <a:ln>
            <a:solidFill>
              <a:srgbClr val="001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1000100" y="4135015"/>
            <a:ext cx="428629" cy="1588"/>
          </a:xfrm>
          <a:prstGeom prst="line">
            <a:avLst/>
          </a:prstGeom>
          <a:ln>
            <a:solidFill>
              <a:srgbClr val="001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000100" y="5908936"/>
            <a:ext cx="428628" cy="0"/>
          </a:xfrm>
          <a:prstGeom prst="line">
            <a:avLst/>
          </a:prstGeom>
          <a:ln>
            <a:solidFill>
              <a:srgbClr val="001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авая фигурная скобка 41"/>
          <p:cNvSpPr/>
          <p:nvPr/>
        </p:nvSpPr>
        <p:spPr>
          <a:xfrm>
            <a:off x="8215338" y="3947169"/>
            <a:ext cx="496979" cy="1961767"/>
          </a:xfrm>
          <a:prstGeom prst="rightBrace">
            <a:avLst/>
          </a:prstGeom>
          <a:ln>
            <a:solidFill>
              <a:srgbClr val="001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 rot="5400000">
            <a:off x="6889806" y="4689401"/>
            <a:ext cx="3645023" cy="32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kumimoji="0" lang="ru-RU" sz="1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бюджет субъекта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300" y="226809"/>
            <a:ext cx="7681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9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323528" y="1483094"/>
            <a:ext cx="5184576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1300" b="1" i="1" dirty="0">
                <a:latin typeface="Times New Roman" pitchFamily="18" charset="0"/>
                <a:cs typeface="Times New Roman" pitchFamily="18" charset="0"/>
              </a:rPr>
              <a:t>Бюджет Сысертского городского округа является основной финансовой базой деятельности  органов местного самоуправления в сфере экономического и социального развития нашей территорий. </a:t>
            </a:r>
          </a:p>
          <a:p>
            <a:pPr indent="457200" algn="just"/>
            <a:r>
              <a:rPr lang="ru-RU" sz="1300" b="1" i="1" dirty="0">
                <a:latin typeface="Times New Roman" pitchFamily="18" charset="0"/>
                <a:cs typeface="Times New Roman" pitchFamily="18" charset="0"/>
              </a:rPr>
              <a:t>«Бюджет для граждан» познакомит Вас с положениями основного финансового документа муниципального образования Сысертский городской округ на 2022 год и плановый период 2023 и 2024 годов. Представленная информация предназначена для широкого круга пользователей и будет интересна и полезна студентам, педагогам, врачам, молодым семьям, так и пенсионерам и другим категориям, так как бюджет округа затрагивает интересы  каждого жителя.</a:t>
            </a:r>
          </a:p>
          <a:p>
            <a:pPr indent="457200" algn="just"/>
            <a:r>
              <a:rPr lang="ru-RU" sz="1300" b="1" i="1" dirty="0">
                <a:latin typeface="Times New Roman" pitchFamily="18" charset="0"/>
                <a:cs typeface="Times New Roman" pitchFamily="18" charset="0"/>
              </a:rPr>
              <a:t>Граждане проживающие на территории округа -  как налогоплательщики, и как потребители общественных благ – должны быть уверены в том, что  передаваемые им в распоряжение государственные средства используются прозрачно и  эффективно, приносят конкретные результаты как для общества в целом, так и для каждой семьи, для каждого человека.</a:t>
            </a:r>
          </a:p>
          <a:p>
            <a:pPr indent="457200" algn="just"/>
            <a:r>
              <a:rPr lang="ru-RU" sz="1300" b="1" i="1" dirty="0">
                <a:latin typeface="Times New Roman" pitchFamily="18" charset="0"/>
                <a:cs typeface="Times New Roman" pitchFamily="18" charset="0"/>
              </a:rPr>
              <a:t>Мы постарались в доступной и понятной для граждан форме показать основные параметры бюджета Сысертского городского округа.</a:t>
            </a:r>
          </a:p>
          <a:p>
            <a:pPr indent="457200" algn="just"/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pPr indent="457200" algn="r"/>
            <a:r>
              <a:rPr lang="ru-RU" sz="1300" b="1" i="1" dirty="0">
                <a:latin typeface="Times New Roman" pitchFamily="18" charset="0"/>
                <a:cs typeface="Times New Roman" pitchFamily="18" charset="0"/>
              </a:rPr>
              <a:t>                  С уважением, Глава Сысертского городского округа                                                           Нисковских Дмитрий Андреевич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441775"/>
            <a:ext cx="7803976" cy="828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unset" dir="t"/>
            </a:scene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D555F"/>
                </a:solidFill>
                <a:latin typeface="Times New Roman" pitchFamily="18" charset="0"/>
                <a:cs typeface="Times New Roman" pitchFamily="18" charset="0"/>
              </a:rPr>
              <a:t>Уважаемые жители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D555F"/>
                </a:solidFill>
                <a:latin typeface="Times New Roman" pitchFamily="18" charset="0"/>
                <a:cs typeface="Times New Roman" pitchFamily="18" charset="0"/>
              </a:rPr>
              <a:t>Сысертского городского округа</a:t>
            </a:r>
            <a:r>
              <a:rPr lang="ru-RU" b="1" dirty="0">
                <a:solidFill>
                  <a:srgbClr val="127A88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793"/>
            <a:ext cx="767262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35653"/>
            <a:ext cx="302475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7" y="169638"/>
            <a:ext cx="7681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571604" y="331701"/>
            <a:ext cx="6786610" cy="902695"/>
          </a:xfrm>
          <a:prstGeom prst="roundRect">
            <a:avLst/>
          </a:prstGeom>
          <a:noFill/>
          <a:ln>
            <a:solidFill>
              <a:srgbClr val="001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928794" y="339274"/>
            <a:ext cx="6072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Принципы организации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бюджетной системы 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0C525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8724" y="1838631"/>
            <a:ext cx="4032444" cy="937784"/>
          </a:xfrm>
          <a:prstGeom prst="roundRect">
            <a:avLst/>
          </a:prstGeom>
          <a:noFill/>
          <a:ln>
            <a:solidFill>
              <a:srgbClr val="001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98129" y="1812823"/>
            <a:ext cx="4194387" cy="989399"/>
          </a:xfrm>
          <a:prstGeom prst="roundRect">
            <a:avLst/>
          </a:prstGeom>
          <a:noFill/>
          <a:ln>
            <a:solidFill>
              <a:srgbClr val="001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503547" y="1429638"/>
            <a:ext cx="354591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построения бюджетной системы </a:t>
            </a:r>
            <a:endParaRPr kumimoji="0" lang="ru-RU" sz="2000" b="1" i="0" u="none" strike="noStrike" cap="none" normalizeH="0" dirty="0">
              <a:ln>
                <a:noFill/>
              </a:ln>
              <a:solidFill>
                <a:srgbClr val="0C525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06725" y="3076116"/>
            <a:ext cx="3996443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Единство бюджетной системы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endParaRPr lang="ru-RU" sz="15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Разграничение доходов и расходов между уровнями бюджетной системы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endParaRPr lang="ru-RU" sz="15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Самостоятельность бюджетов 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endParaRPr lang="ru-RU" sz="15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Равенство бюджетных прав 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endParaRPr lang="ru-RU" sz="15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Равенство бюджетных прав субъектов РФ и муниципальных образований</a:t>
            </a:r>
          </a:p>
        </p:txBody>
      </p:sp>
      <p:cxnSp>
        <p:nvCxnSpPr>
          <p:cNvPr id="19" name="Прямая соединительная линия 18"/>
          <p:cNvCxnSpPr>
            <a:cxnSpLocks/>
          </p:cNvCxnSpPr>
          <p:nvPr/>
        </p:nvCxnSpPr>
        <p:spPr>
          <a:xfrm flipV="1">
            <a:off x="4716016" y="1234396"/>
            <a:ext cx="0" cy="301143"/>
          </a:xfrm>
          <a:prstGeom prst="line">
            <a:avLst/>
          </a:prstGeom>
          <a:ln>
            <a:solidFill>
              <a:srgbClr val="001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A2BA7A1-A12A-4223-9403-2379ABDCAC3C}"/>
              </a:ext>
            </a:extLst>
          </p:cNvPr>
          <p:cNvCxnSpPr>
            <a:cxnSpLocks/>
          </p:cNvCxnSpPr>
          <p:nvPr/>
        </p:nvCxnSpPr>
        <p:spPr>
          <a:xfrm flipV="1">
            <a:off x="2987828" y="1532226"/>
            <a:ext cx="3600400" cy="6626"/>
          </a:xfrm>
          <a:prstGeom prst="line">
            <a:avLst/>
          </a:prstGeom>
          <a:ln>
            <a:solidFill>
              <a:srgbClr val="001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F8E6AC0-C198-4B5A-A836-07F7C2009D1C}"/>
              </a:ext>
            </a:extLst>
          </p:cNvPr>
          <p:cNvCxnSpPr/>
          <p:nvPr/>
        </p:nvCxnSpPr>
        <p:spPr>
          <a:xfrm>
            <a:off x="2987828" y="1532226"/>
            <a:ext cx="0" cy="265564"/>
          </a:xfrm>
          <a:prstGeom prst="line">
            <a:avLst/>
          </a:prstGeom>
          <a:ln>
            <a:solidFill>
              <a:srgbClr val="001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">
            <a:extLst>
              <a:ext uri="{FF2B5EF4-FFF2-40B4-BE49-F238E27FC236}">
                <a16:creationId xmlns:a16="http://schemas.microsoft.com/office/drawing/2014/main" id="{AE3FB346-500E-4780-BC9F-5E77AA485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750" y="1969070"/>
            <a:ext cx="38037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формирования и исполнения бюджетов</a:t>
            </a:r>
            <a:endParaRPr kumimoji="0" lang="ru-RU" sz="2000" b="1" i="0" u="none" strike="noStrike" cap="none" normalizeH="0" dirty="0">
              <a:ln>
                <a:noFill/>
              </a:ln>
              <a:solidFill>
                <a:srgbClr val="0C525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85CC5255-896C-4579-87FF-1A39AED34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959" y="2924944"/>
            <a:ext cx="4230381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Полнота отражения доходов и расходов бюджетов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endParaRPr lang="ru-RU" sz="14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бюджетов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endParaRPr lang="ru-RU" sz="14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Эффективность и экономность использования бюджетных средств 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endParaRPr lang="ru-RU" sz="14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Общее(совокупное)покрытие расходов бюджетов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endParaRPr lang="ru-RU" sz="14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Прозрачность (открытость)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Достоверность бюджета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Адресность и целевой характер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Единства кассы 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Подведомственных расходов 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AA6070E-DFE0-403B-AA2D-3F69C5F56F62}"/>
              </a:ext>
            </a:extLst>
          </p:cNvPr>
          <p:cNvCxnSpPr/>
          <p:nvPr/>
        </p:nvCxnSpPr>
        <p:spPr>
          <a:xfrm>
            <a:off x="6588228" y="1532226"/>
            <a:ext cx="0" cy="265564"/>
          </a:xfrm>
          <a:prstGeom prst="line">
            <a:avLst/>
          </a:prstGeom>
          <a:ln>
            <a:solidFill>
              <a:srgbClr val="001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6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446" y="188640"/>
            <a:ext cx="7816152" cy="112358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ctr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3200" b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бюджетной системы Российской Федерации</a:t>
            </a:r>
            <a:b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74" y="1428025"/>
            <a:ext cx="7119814" cy="4034561"/>
          </a:xfrm>
        </p:spPr>
      </p:pic>
      <p:sp>
        <p:nvSpPr>
          <p:cNvPr id="4" name="Прямоугольная выноска 3"/>
          <p:cNvSpPr/>
          <p:nvPr/>
        </p:nvSpPr>
        <p:spPr>
          <a:xfrm>
            <a:off x="1055128" y="4240436"/>
            <a:ext cx="2214710" cy="1384770"/>
          </a:xfrm>
          <a:prstGeom prst="wedgeRectCallout">
            <a:avLst>
              <a:gd name="adj1" fmla="val 73077"/>
              <a:gd name="adj2" fmla="val 9952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Сысертского городского округа</a:t>
            </a:r>
            <a:r>
              <a:rPr lang="ru-RU" sz="1200" b="1" u="sng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Доходы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2 837,81 млн. руб.</a:t>
            </a:r>
            <a:endParaRPr lang="ru-RU" sz="12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2 832,91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млн. руб.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Дефицит   – 4, 9 млн. руб.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(обеспечение муниципального долга)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 flipH="1">
            <a:off x="6445602" y="1895789"/>
            <a:ext cx="2570413" cy="1252548"/>
          </a:xfrm>
          <a:prstGeom prst="wedgeRectCallout">
            <a:avLst>
              <a:gd name="adj1" fmla="val 80025"/>
              <a:gd name="adj2" fmla="val -39418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1600" b="1" u="sng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25 021 905,1 млн. руб..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23 694 227,5 млн. руб..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1 327 677,6 млн. руб..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899592" y="1416098"/>
            <a:ext cx="2164531" cy="1291633"/>
          </a:xfrm>
          <a:prstGeom prst="wedgeRectCallout">
            <a:avLst>
              <a:gd name="adj1" fmla="val 92796"/>
              <a:gd name="adj2" fmla="val 5089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r>
              <a:rPr lang="ru-RU" sz="1600" b="1" u="sng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346 406,1 млн. руб.. Расходы  357 636,2 млн. руб..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11 230,1 млн. руб..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64216" y="5087268"/>
            <a:ext cx="3672440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Сысертский городской округ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0112" y="546928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918330" y="5152482"/>
            <a:ext cx="661192" cy="1540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 flipH="1" flipV="1">
            <a:off x="3699162" y="4963017"/>
            <a:ext cx="223112" cy="1894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301" y="3766732"/>
            <a:ext cx="577574" cy="94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2605" y="5737295"/>
            <a:ext cx="88534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 Федеральный закон от 06 декабря 2021 года № 390-ФЗ "О федеральном бюджете на 2022 год и на плановый период 2023 и 2024 годов»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 Закона Свердловской области от  08 декабря 2021 года № 111-ОЗ «Об областном бюджете на 2022 год и плановый период 2023 и 2024 годов»</a:t>
            </a:r>
          </a:p>
          <a:p>
            <a:pPr marL="177800" indent="-177800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 Проект Решения Думы  Сысертского городского округа  «О бюджете Сысертского городского округа на 2022 год и плановый период 2023 и 2024 годов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88" y="912719"/>
            <a:ext cx="936104" cy="11100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7" y="808780"/>
            <a:ext cx="1281753" cy="91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68385155"/>
              </p:ext>
            </p:extLst>
          </p:nvPr>
        </p:nvGraphicFramePr>
        <p:xfrm>
          <a:off x="1403648" y="44624"/>
          <a:ext cx="5169186" cy="152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4087256117"/>
              </p:ext>
            </p:extLst>
          </p:nvPr>
        </p:nvGraphicFramePr>
        <p:xfrm>
          <a:off x="232739" y="1772816"/>
          <a:ext cx="8607629" cy="2132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8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5576" y="130043"/>
            <a:ext cx="68462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1" name="Picture 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4290"/>
            <a:ext cx="2101651" cy="143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24391" y="4084957"/>
            <a:ext cx="8640959" cy="2376263"/>
            <a:chOff x="192277" y="0"/>
            <a:chExt cx="8203511" cy="2084259"/>
          </a:xfrm>
          <a:scene3d>
            <a:camera prst="orthographicFront"/>
            <a:lightRig rig="fla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92277" y="0"/>
              <a:ext cx="8203511" cy="2084259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4">
                    <a:lumMod val="40000"/>
                    <a:lumOff val="60000"/>
                  </a:schemeClr>
                </a:gs>
                <a:gs pos="17999">
                  <a:schemeClr val="accent4">
                    <a:lumMod val="20000"/>
                    <a:lumOff val="80000"/>
                  </a:schemeClr>
                </a:gs>
                <a:gs pos="36000">
                  <a:schemeClr val="accent4">
                    <a:lumMod val="60000"/>
                    <a:lumOff val="40000"/>
                  </a:schemeClr>
                </a:gs>
                <a:gs pos="61000">
                  <a:schemeClr val="accent4">
                    <a:lumMod val="40000"/>
                    <a:lumOff val="60000"/>
                  </a:schemeClr>
                </a:gs>
                <a:gs pos="82001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5400000" scaled="0"/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286391" y="70075"/>
              <a:ext cx="8015278" cy="19441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just" defTabSz="889000">
                <a:spcAft>
                  <a:spcPts val="0"/>
                </a:spcAft>
              </a:pPr>
              <a:r>
                <a:rPr lang="ru-RU" sz="1400" b="1" dirty="0">
                  <a:solidFill>
                    <a:srgbClr val="362A46"/>
                  </a:solidFill>
                  <a:latin typeface="Times New Roman" pitchFamily="18" charset="0"/>
                  <a:cs typeface="Times New Roman" pitchFamily="18" charset="0"/>
                </a:rPr>
                <a:t>План мероприятий по составлению проекта бюджета Сысертского городского округа на 2022 год и на плановый период 2023 и 2024 годов, утвержден Постановлением Администрации Сысертского городского округа от 05.07.2021 года № 1347 </a:t>
              </a:r>
            </a:p>
            <a:p>
              <a:pPr algn="just" defTabSz="889000">
                <a:spcAft>
                  <a:spcPts val="0"/>
                </a:spcAft>
              </a:pPr>
              <a:r>
                <a:rPr lang="ru-RU" sz="1400" b="1" dirty="0">
                  <a:solidFill>
                    <a:srgbClr val="362A46"/>
                  </a:solidFill>
                  <a:latin typeface="Times New Roman" pitchFamily="18" charset="0"/>
                  <a:cs typeface="Times New Roman" pitchFamily="18" charset="0"/>
                </a:rPr>
                <a:t>Постановление регламентирует действия участников бюджетного процесса при составлении бюджета, устанавливает перечень представляемой информации, необходимой для их формирования, и определяет этапы подготовки проекта Решения о бюджета  Сысертского городского округа </a:t>
              </a:r>
            </a:p>
            <a:p>
              <a:pPr algn="just" defTabSz="889000">
                <a:lnSpc>
                  <a:spcPct val="90000"/>
                </a:lnSpc>
                <a:spcAft>
                  <a:spcPts val="0"/>
                </a:spcAft>
              </a:pPr>
              <a:r>
                <a:rPr lang="ru-RU" sz="1400" b="1" dirty="0">
                  <a:solidFill>
                    <a:srgbClr val="362A46"/>
                  </a:solidFill>
                  <a:latin typeface="Times New Roman" pitchFamily="18" charset="0"/>
                  <a:cs typeface="Times New Roman" pitchFamily="18" charset="0"/>
                </a:rPr>
                <a:t>Непосредственное составление проекта бюджета возложено на Финансовое управление Администрации Сысертского городского округа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5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8023" y="365632"/>
            <a:ext cx="7340352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i="1" cap="none" dirty="0">
                <a:solidFill>
                  <a:srgbClr val="03181B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376632"/>
            <a:ext cx="8858312" cy="5369282"/>
          </a:xfrm>
        </p:spPr>
        <p:txBody>
          <a:bodyPr>
            <a:normAutofit lnSpcReduction="10000"/>
          </a:bodyPr>
          <a:lstStyle/>
          <a:p>
            <a:pPr algn="just">
              <a:buClr>
                <a:srgbClr val="03181B"/>
              </a:buClr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20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6 БК РФ) </a:t>
            </a:r>
            <a:r>
              <a:rPr lang="ru-RU" sz="20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регламентируемая нормами права деятельность органов государственной власти, органов местного самоуправления и участников бюджетного процесса по составлению и рассмотрению проектов бюджетов, проектов бюджетов государственных внебюджетных фондов, утверждению и исполнению бюджетов и бюджетов государственных внебюджетных фондов, а также контролю за их исполнением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(ст. 14 БК РФ)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форма образования и расходования денежных средств в расчете на финансовый год, предназначенных для исполнения расходных обязательств соответствующего муниципального образования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(ст. 6 БК РФ)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обусловленные законом, иным нормативным правовым актом, договором или соглашением обязанности публично-правового образования (Российской Федерации, субъекта Российской Федерации, муниципального образования) или действующего от его имени казенного учреждения предоставить физическому или юридическому лицу, иному публично-правовому образованию, субъекту международного права средства из соответствующего бюджета</a:t>
            </a:r>
          </a:p>
        </p:txBody>
      </p:sp>
      <p:pic>
        <p:nvPicPr>
          <p:cNvPr id="5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16632"/>
            <a:ext cx="7681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835696" y="533400"/>
            <a:ext cx="662250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/>
            <a:r>
              <a:rPr lang="ru-RU" sz="3200" b="1" dirty="0">
                <a:solidFill>
                  <a:srgbClr val="03181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Основные понятия и термины 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79512" y="1449304"/>
            <a:ext cx="8735888" cy="518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just" defTabSz="457200">
              <a:spcBef>
                <a:spcPct val="20000"/>
              </a:spcBef>
              <a:spcAft>
                <a:spcPts val="0"/>
              </a:spcAft>
              <a:buClr>
                <a:srgbClr val="03181B"/>
              </a:buClr>
              <a:buFont typeface="Wingdings" panose="05000000000000000000" pitchFamily="2" charset="2"/>
              <a:buChar char="Ø"/>
            </a:pPr>
            <a:r>
              <a:rPr lang="ru-RU" sz="1500" b="1" i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 </a:t>
            </a:r>
            <a:r>
              <a:rPr lang="ru-RU" sz="15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6 БК РФ) </a:t>
            </a:r>
            <a:r>
              <a:rPr lang="ru-RU" sz="1500" b="1" i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исполнению в соответствующем финансовом году;</a:t>
            </a:r>
          </a:p>
          <a:p>
            <a:pPr marL="171450" indent="-171450" algn="just" defTabSz="457200">
              <a:spcBef>
                <a:spcPct val="20000"/>
              </a:spcBef>
              <a:spcAft>
                <a:spcPts val="0"/>
              </a:spcAft>
              <a:buClr>
                <a:srgbClr val="03181B"/>
              </a:buClr>
              <a:buFont typeface="Wingdings" panose="05000000000000000000" pitchFamily="2" charset="2"/>
              <a:buChar char="Ø"/>
            </a:pPr>
            <a:endParaRPr lang="ru-RU" sz="800" b="1" strike="sngStrike" dirty="0">
              <a:solidFill>
                <a:srgbClr val="0318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457200">
              <a:spcBef>
                <a:spcPct val="20000"/>
              </a:spcBef>
              <a:spcAft>
                <a:spcPts val="0"/>
              </a:spcAft>
              <a:buClr>
                <a:srgbClr val="03181B"/>
              </a:buClr>
              <a:buFont typeface="Wingdings" panose="05000000000000000000" pitchFamily="2" charset="2"/>
              <a:buChar char="Ø"/>
            </a:pPr>
            <a:r>
              <a:rPr lang="ru-RU" sz="1500" b="1" i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обязательства </a:t>
            </a:r>
            <a:r>
              <a:rPr lang="ru-RU" sz="15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6 БК РФ) </a:t>
            </a:r>
            <a:r>
              <a:rPr lang="ru-RU" sz="1500" b="1" i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обусловленные законом, иным нормативным правовым актом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нормативным правовым актом размере или имеющие установленный указанным законом, актом порядок его определения (расчета, индексации)</a:t>
            </a:r>
          </a:p>
          <a:p>
            <a:pPr marL="171450" indent="-171450" algn="just" defTabSz="457200">
              <a:spcBef>
                <a:spcPct val="20000"/>
              </a:spcBef>
              <a:spcAft>
                <a:spcPts val="0"/>
              </a:spcAft>
              <a:buClr>
                <a:srgbClr val="03181B"/>
              </a:buClr>
              <a:buFont typeface="Wingdings" panose="05000000000000000000" pitchFamily="2" charset="2"/>
              <a:buChar char="Ø"/>
            </a:pP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457200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местного значения (ст. 2 № 131-ФЗ) –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непосредственного обеспечения жизнедеятельности МО, решение которых в соответствии с Конституцией РФ и ФЗ № 131 осуществляется населением и (или) органами МСУ самостоятельно</a:t>
            </a:r>
          </a:p>
          <a:p>
            <a:pPr marL="171450" indent="-171450" algn="just" defTabSz="457200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457200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</a:t>
            </a:r>
          </a:p>
          <a:p>
            <a:pPr marL="285750" indent="-285750" algn="just" defTabSz="457200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должно происходить в очередном финансовом году за счет средств соответствующих бюджетов (ст. 65 БК РФ)</a:t>
            </a:r>
          </a:p>
          <a:p>
            <a:pPr marL="342900" indent="-342900">
              <a:spcBef>
                <a:spcPct val="20000"/>
              </a:spcBef>
              <a:buClr>
                <a:schemeClr val="accent4">
                  <a:lumMod val="20000"/>
                  <a:lumOff val="80000"/>
                </a:schemeClr>
              </a:buClr>
              <a:buFont typeface="Wingdings" panose="05000000000000000000" pitchFamily="2" charset="2"/>
              <a:buChar char="Ø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000" b="1" dirty="0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380313" y="107795"/>
            <a:ext cx="1535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r>
              <a:rPr lang="ru-RU" sz="1600" dirty="0"/>
              <a:t> </a:t>
            </a:r>
          </a:p>
        </p:txBody>
      </p:sp>
      <p:pic>
        <p:nvPicPr>
          <p:cNvPr id="7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07795"/>
            <a:ext cx="7681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14817"/>
            <a:ext cx="7099255" cy="792088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cap="none" dirty="0">
                <a:solidFill>
                  <a:srgbClr val="0318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прохождения проекта решения о бюджете Сысертского городского округа</a:t>
            </a:r>
            <a:endParaRPr lang="ru-RU" sz="2800" cap="none" dirty="0">
              <a:solidFill>
                <a:srgbClr val="03181B"/>
              </a:solidFill>
              <a:effectLst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ru-RU" dirty="0"/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6765437"/>
              </p:ext>
            </p:extLst>
          </p:nvPr>
        </p:nvGraphicFramePr>
        <p:xfrm>
          <a:off x="251520" y="1124744"/>
          <a:ext cx="864096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215913"/>
            <a:ext cx="707045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54579" y="1412776"/>
            <a:ext cx="3672408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buClr>
                <a:schemeClr val="accent3"/>
              </a:buClr>
              <a:tabLst>
                <a:tab pos="177800" algn="l"/>
              </a:tabLst>
              <a:defRPr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	 Плана мероприятий по составлению проекта бюджета Сысертского городского округа на 2022 год и на плановый период 2023 и 2024 годов, утвержден Постановлением Администрации Сысертского городского округа от 05.07.2021 № 1347 </a:t>
            </a:r>
          </a:p>
          <a:p>
            <a:pPr algn="just">
              <a:spcAft>
                <a:spcPts val="0"/>
              </a:spcAft>
              <a:buClr>
                <a:schemeClr val="accent3"/>
              </a:buClr>
              <a:buNone/>
              <a:tabLst>
                <a:tab pos="177800" algn="l"/>
              </a:tabLst>
              <a:defRPr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	Постановление регламентирует действия участников бюджетного процесса при составлении бюджета, устанавливает перечень представляемой информации, необходимой для их формирования, и определяет этапы подготовки проекта Решения о бюджета  Сысертского городского округа </a:t>
            </a:r>
          </a:p>
          <a:p>
            <a:pPr algn="just">
              <a:spcAft>
                <a:spcPts val="0"/>
              </a:spcAft>
              <a:buClr>
                <a:schemeClr val="accent3"/>
              </a:buClr>
              <a:tabLst>
                <a:tab pos="177800" algn="l"/>
              </a:tabLst>
              <a:defRPr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	Подготовка проекта бюджета возложена на Финансовое управление Администрации Сысертского городского округа</a:t>
            </a:r>
          </a:p>
          <a:p>
            <a:pPr algn="just">
              <a:spcAft>
                <a:spcPts val="0"/>
              </a:spcAft>
              <a:buClr>
                <a:schemeClr val="accent3"/>
              </a:buClr>
              <a:buNone/>
              <a:tabLst>
                <a:tab pos="95250" algn="l"/>
              </a:tabLst>
              <a:defRPr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0"/>
            <a:ext cx="3393377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0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98085"/>
            <a:ext cx="3050585" cy="4119960"/>
          </a:xfrm>
          <a:prstGeom prst="rect">
            <a:avLst/>
          </a:prstGeom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1068834" y="340048"/>
            <a:ext cx="7715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3181B"/>
                </a:solidFill>
                <a:latin typeface="Times New Roman" pitchFamily="18" charset="0"/>
                <a:cs typeface="Times New Roman" pitchFamily="18" charset="0"/>
              </a:rPr>
              <a:t>Структура Решения о бюджете Сысертского городского округа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1574774" y="1237012"/>
            <a:ext cx="2714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i="1" dirty="0">
                <a:solidFill>
                  <a:srgbClr val="03181B"/>
                </a:solidFill>
                <a:latin typeface="Times New Roman" pitchFamily="18" charset="0"/>
                <a:cs typeface="Times New Roman" pitchFamily="18" charset="0"/>
              </a:rPr>
              <a:t>Текстовая часть</a:t>
            </a: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 rot="20191557">
            <a:off x="608380" y="2689116"/>
            <a:ext cx="2100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 i="1" dirty="0">
                <a:solidFill>
                  <a:srgbClr val="224C26"/>
                </a:solidFill>
                <a:latin typeface="Times New Roman" pitchFamily="18" charset="0"/>
                <a:cs typeface="Times New Roman" pitchFamily="18" charset="0"/>
              </a:rPr>
              <a:t>Приложения</a:t>
            </a:r>
          </a:p>
        </p:txBody>
      </p:sp>
      <p:cxnSp>
        <p:nvCxnSpPr>
          <p:cNvPr id="11" name="Прямая со стрелкой 10"/>
          <p:cNvCxnSpPr>
            <a:endCxn id="24" idx="1"/>
          </p:cNvCxnSpPr>
          <p:nvPr/>
        </p:nvCxnSpPr>
        <p:spPr>
          <a:xfrm flipV="1">
            <a:off x="2009256" y="2867305"/>
            <a:ext cx="1845662" cy="203146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23" idx="1"/>
          </p:cNvCxnSpPr>
          <p:nvPr/>
        </p:nvCxnSpPr>
        <p:spPr>
          <a:xfrm flipV="1">
            <a:off x="2009256" y="1856230"/>
            <a:ext cx="1818784" cy="12155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39" idx="1"/>
          </p:cNvCxnSpPr>
          <p:nvPr/>
        </p:nvCxnSpPr>
        <p:spPr>
          <a:xfrm>
            <a:off x="2009256" y="3089226"/>
            <a:ext cx="1845661" cy="9391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828040" y="1475857"/>
            <a:ext cx="5064440" cy="760746"/>
          </a:xfrm>
          <a:prstGeom prst="rect">
            <a:avLst/>
          </a:prstGeom>
          <a:noFill/>
          <a:ln cmpd="dbl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rgbClr val="03181B"/>
                </a:solidFill>
                <a:latin typeface="Times New Roman" pitchFamily="18" charset="0"/>
                <a:cs typeface="Times New Roman" pitchFamily="18" charset="0"/>
              </a:rPr>
              <a:t>Нормативы распределения доходов (пр. 1); </a:t>
            </a:r>
          </a:p>
          <a:p>
            <a:pPr algn="ctr">
              <a:defRPr/>
            </a:pPr>
            <a:r>
              <a:rPr lang="ru-RU" sz="1300" b="1" dirty="0">
                <a:solidFill>
                  <a:srgbClr val="03181B"/>
                </a:solidFill>
                <a:latin typeface="Times New Roman" pitchFamily="18" charset="0"/>
                <a:cs typeface="Times New Roman" pitchFamily="18" charset="0"/>
              </a:rPr>
              <a:t>Свод доходов бюджета  (пр. 2)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854918" y="2499099"/>
            <a:ext cx="5037561" cy="73641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Распределение бюджетных ассигнований  по разделам (пр. 3)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Ведомственная структура расходов (пр. 4)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854917" y="4279236"/>
            <a:ext cx="5037562" cy="571500"/>
          </a:xfrm>
          <a:prstGeom prst="rect">
            <a:avLst/>
          </a:prstGeom>
          <a:noFill/>
          <a:ln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Распределение Межбюджетных трансфертов бюджету Сысертского ГО (пр. 7 - 9)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854917" y="4997152"/>
            <a:ext cx="5037562" cy="1440160"/>
          </a:xfrm>
          <a:prstGeom prst="rect">
            <a:avLst/>
          </a:prstGeom>
          <a:noFill/>
          <a:ln cmpd="sng">
            <a:solidFill>
              <a:schemeClr val="tx2">
                <a:lumMod val="9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муниципальных внутренних заимствований (пр. 10)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муниципальных гарантий (пр. 11)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Свод источников финансирования дефицита бюджета (пр. 12) Перечень главных администраторов источников финансирования дефицита (пр. 13)</a:t>
            </a:r>
          </a:p>
        </p:txBody>
      </p:sp>
      <p:cxnSp>
        <p:nvCxnSpPr>
          <p:cNvPr id="32" name="Прямая со стрелкой 31"/>
          <p:cNvCxnSpPr>
            <a:cxnSpLocks/>
          </p:cNvCxnSpPr>
          <p:nvPr/>
        </p:nvCxnSpPr>
        <p:spPr>
          <a:xfrm>
            <a:off x="2009256" y="3089226"/>
            <a:ext cx="1791599" cy="1539815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3854919" y="3398211"/>
            <a:ext cx="5037560" cy="3598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Перечень главных распорядителей бюджетных средств (пр. 5)</a:t>
            </a: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000249" y="3071813"/>
            <a:ext cx="1800606" cy="2301403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8" y="166731"/>
            <a:ext cx="779056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854917" y="3859133"/>
            <a:ext cx="503756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Перечень Муниципальных программ  (пр.  6)</a:t>
            </a:r>
          </a:p>
        </p:txBody>
      </p:sp>
      <p:cxnSp>
        <p:nvCxnSpPr>
          <p:cNvPr id="56" name="Прямая со стрелкой 55"/>
          <p:cNvCxnSpPr/>
          <p:nvPr/>
        </p:nvCxnSpPr>
        <p:spPr>
          <a:xfrm>
            <a:off x="1994634" y="3070451"/>
            <a:ext cx="1806221" cy="382083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0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935088" y="277815"/>
            <a:ext cx="8208912" cy="529648"/>
          </a:xfrm>
          <a:prstGeom prst="rect">
            <a:avLst/>
          </a:prstGeom>
        </p:spPr>
        <p:txBody>
          <a:bodyPr anchor="ctr"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fontAlgn="auto">
              <a:spcBef>
                <a:spcPct val="0"/>
              </a:spcBef>
              <a:spcAft>
                <a:spcPts val="0"/>
              </a:spcAft>
              <a:buNone/>
              <a:tabLst>
                <a:tab pos="2511425" algn="l"/>
              </a:tabLst>
              <a:defRPr/>
            </a:pPr>
            <a:r>
              <a:rPr lang="ru-RU" sz="3200" b="1" dirty="0">
                <a:solidFill>
                  <a:srgbClr val="03181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Основные параметры бюджета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96774120"/>
              </p:ext>
            </p:extLst>
          </p:nvPr>
        </p:nvGraphicFramePr>
        <p:xfrm>
          <a:off x="713621" y="990230"/>
          <a:ext cx="6973494" cy="4782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2857488" y="5429264"/>
            <a:ext cx="1080120" cy="3232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143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1600" b="1" dirty="0">
                <a:ln w="1143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n w="11430">
                  <a:noFill/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57950" y="5429264"/>
            <a:ext cx="1080120" cy="3154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143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  <p:sp>
        <p:nvSpPr>
          <p:cNvPr id="19463" name="TextBox 12"/>
          <p:cNvSpPr txBox="1">
            <a:spLocks noChangeArrowheads="1"/>
          </p:cNvSpPr>
          <p:nvPr/>
        </p:nvSpPr>
        <p:spPr bwMode="auto">
          <a:xfrm>
            <a:off x="1139845" y="1253700"/>
            <a:ext cx="1152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3181B"/>
                </a:solidFill>
                <a:latin typeface="Times New Roman" pitchFamily="18" charset="0"/>
              </a:rPr>
              <a:t>млн. руб.</a:t>
            </a:r>
            <a:r>
              <a:rPr lang="ru-RU" sz="1600" b="1" dirty="0">
                <a:solidFill>
                  <a:srgbClr val="03181B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442504" y="2808964"/>
            <a:ext cx="360040" cy="288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7442504" y="3369452"/>
            <a:ext cx="360040" cy="288032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7928636" y="2696886"/>
            <a:ext cx="102355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893466" y="3282636"/>
            <a:ext cx="109388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pic>
        <p:nvPicPr>
          <p:cNvPr id="32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01465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0938" y="5781256"/>
            <a:ext cx="8002123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itchFamily="18" charset="0"/>
                <a:ea typeface="+mj-ea"/>
                <a:cs typeface="Times New Roman" pitchFamily="18" charset="0"/>
              </a:rPr>
              <a:t>Объем средств направляемых на погашение бюджетного кредита:              на 2021 год  3 770 тысяч рублей; 	на 2022 год 4 895 тысяч рублей;                 на 2023 год   4 895 тысяч рублей; 	на 2024 год 3 018 тысяч рублей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00496" y="5429264"/>
            <a:ext cx="1080120" cy="3232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143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43504" y="5429264"/>
            <a:ext cx="1080120" cy="3232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143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2023год</a:t>
            </a:r>
          </a:p>
        </p:txBody>
      </p:sp>
    </p:spTree>
    <p:extLst>
      <p:ext uri="{BB962C8B-B14F-4D97-AF65-F5344CB8AC3E}">
        <p14:creationId xmlns:p14="http://schemas.microsoft.com/office/powerpoint/2010/main" val="18164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8954" y="188640"/>
            <a:ext cx="73615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3181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Основные направления налоговой политики Сысертского городского округа на 2022 год и плановый период 2023 и 20234 годов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097"/>
            <a:ext cx="775386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1569" y="6093296"/>
            <a:ext cx="875042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Сысертского городского округа от  15.11.2021 года № 2458 «Об утверждении Основных направлений бюджетной и налоговой политики Сысертского городского округа на 2022 год и на плановый период 2023 и 2024 годов и долговой политики Сысертского городского округа на 2022 год и плановый период 2023 и 2024 годов»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54264C-3B3C-4703-B1BD-7361FE282EC4}"/>
              </a:ext>
            </a:extLst>
          </p:cNvPr>
          <p:cNvSpPr txBox="1"/>
          <p:nvPr/>
        </p:nvSpPr>
        <p:spPr>
          <a:xfrm>
            <a:off x="196788" y="1391381"/>
            <a:ext cx="8665857" cy="491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3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Сысертского городского округа направлены на реализацию приоритетных задач социально-экономического развития Сысертского городского округа, выполнение которых будет осуществляться с учетом выполнения обязательств, направленных на реализацию мер по социально-экономическому развитию и оздоровлению муниципальных финансов Сысертского городского округа в соответствии со статьей 138 Бюджетного кодекса Российской Федерации.. </a:t>
            </a:r>
          </a:p>
          <a:p>
            <a:pPr marL="285750" lvl="0" indent="-285750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ru-RU" sz="1300" b="1" dirty="0">
              <a:solidFill>
                <a:srgbClr val="0318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r>
              <a:rPr lang="ru-RU" sz="13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на 2022-2024 годы: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предпринимательской и инвестиционной активности, увеличение налогового потенциала Сысертского городского округа;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благоприятного инвестиционного климата, усиливающего конкурентные преимущества территории;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доходов бюджета за счет повышения собираемости налоговых и неналоговых доходов и легализации налоговой базы;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стабильной доходной базы, с учетом изменений федерального и регионального законодательства;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мобилизацию дополнительных доходов бюджета Сысертского городского округа;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администрирования доходов городского бюджета в целях повышения уровня собираемости налоговых и неналоговых платежей, сокращения задолженности в бюджет города;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взвешенной политики в области предоставления налоговых льгот в соответствии с Налоговым законодательством Российской Федерации и правовыми актами органов местного самоуправления Сысертского городского округа;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налогового потенциала Сысертского городского округа;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планирование исходя из возможностей доходного потенциала, сформированного на основании показателей благоприятного варианта прогноза социально-экономического развития города на среднесрочный период;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и мониторинг применения нового порядка определения налоговой базы по имущественным налогам, взимаемым с физических лиц, исходя из кадастровой стоимости, с учетом сохранения роли имущественных налогов в формировании доходов бюджета Сысертского городского округа;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резервов роста доходов от эффективного использования земельных ресурсов и муниципального имущества;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муниципального земельного контроля.</a:t>
            </a:r>
          </a:p>
          <a:p>
            <a:pPr marL="285750" indent="-285750" algn="just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59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8055348" cy="220659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200" b="1" dirty="0">
                <a:latin typeface="+mn-lt"/>
              </a:rPr>
            </a:br>
            <a:r>
              <a:rPr lang="ru-RU" sz="2700" b="1" cap="none" dirty="0">
                <a:solidFill>
                  <a:srgbClr val="03181B"/>
                </a:solidFill>
                <a:latin typeface="Times New Roman" pitchFamily="18" charset="0"/>
                <a:cs typeface="Times New Roman" pitchFamily="18" charset="0"/>
              </a:rPr>
              <a:t>Доходы бюджета - 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</a:t>
            </a:r>
            <a:br>
              <a:rPr lang="ru-RU" sz="2700" b="1" cap="none" dirty="0">
                <a:solidFill>
                  <a:srgbClr val="03181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(ст. 6, «Бюджетный кодекс Российской Федерации" от 31.07.1998 № 145-ФЗ)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865261"/>
              </p:ext>
            </p:extLst>
          </p:nvPr>
        </p:nvGraphicFramePr>
        <p:xfrm>
          <a:off x="323528" y="2276872"/>
          <a:ext cx="8501122" cy="415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4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29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baseline="0" dirty="0">
                          <a:solidFill>
                            <a:srgbClr val="00384C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Налоговые</a:t>
                      </a:r>
                    </a:p>
                    <a:p>
                      <a:pPr algn="ctr"/>
                      <a:r>
                        <a:rPr kumimoji="0" lang="ru-RU" sz="1600" b="1" kern="1200" baseline="0" dirty="0">
                          <a:solidFill>
                            <a:srgbClr val="00384C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Неналоговые</a:t>
                      </a:r>
                    </a:p>
                    <a:p>
                      <a:pPr algn="ctr"/>
                      <a:r>
                        <a:rPr kumimoji="0" lang="ru-RU" sz="16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Безвозмездные</a:t>
                      </a:r>
                    </a:p>
                    <a:p>
                      <a:pPr algn="ctr"/>
                      <a:r>
                        <a:rPr kumimoji="0" lang="ru-RU" sz="16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поступления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3156">
                <a:tc>
                  <a:txBody>
                    <a:bodyPr/>
                    <a:lstStyle/>
                    <a:p>
                      <a:pPr marL="36000">
                        <a:buFont typeface="Wingdings" pitchFamily="2" charset="2"/>
                        <a:buChar char="Ø"/>
                      </a:pP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Налог на доходы</a:t>
                      </a:r>
                      <a:r>
                        <a:rPr kumimoji="0" lang="ru-RU" sz="16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физических лиц</a:t>
                      </a:r>
                    </a:p>
                    <a:p>
                      <a:pPr marL="36000">
                        <a:buFont typeface="Wingdings" pitchFamily="2" charset="2"/>
                        <a:buChar char="Ø"/>
                      </a:pP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Акцизы</a:t>
                      </a:r>
                    </a:p>
                    <a:p>
                      <a:pPr marL="36000">
                        <a:buFont typeface="Wingdings" pitchFamily="2" charset="2"/>
                        <a:buChar char="Ø"/>
                      </a:pPr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Налоги на совокупный доход</a:t>
                      </a:r>
                    </a:p>
                    <a:p>
                      <a:pPr marL="36000">
                        <a:buFont typeface="Wingdings" pitchFamily="2" charset="2"/>
                        <a:buChar char="Ø"/>
                      </a:pP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Налог на имущество физических</a:t>
                      </a:r>
                      <a:r>
                        <a:rPr kumimoji="0" lang="ru-RU" sz="16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лиц</a:t>
                      </a:r>
                    </a:p>
                    <a:p>
                      <a:pPr marL="36000">
                        <a:buFont typeface="Wingdings" pitchFamily="2" charset="2"/>
                        <a:buChar char="Ø"/>
                      </a:pP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Земельный налог</a:t>
                      </a:r>
                    </a:p>
                    <a:p>
                      <a:pPr marL="36000">
                        <a:buFont typeface="Wingdings" pitchFamily="2" charset="2"/>
                        <a:buChar char="Ø"/>
                      </a:pPr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Государственная пошлина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>
                        <a:buFont typeface="Wingdings" pitchFamily="2" charset="2"/>
                        <a:buChar char="Ø"/>
                      </a:pPr>
                      <a:r>
                        <a:rPr kumimoji="0" lang="ru-RU" sz="160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 использования имущества, находящегося в государственной и муниципальной собственности</a:t>
                      </a:r>
                    </a:p>
                    <a:p>
                      <a:pPr marL="36000">
                        <a:buFont typeface="Wingdings" pitchFamily="2" charset="2"/>
                        <a:buChar char="Ø"/>
                      </a:pPr>
                      <a:r>
                        <a:rPr kumimoji="0" lang="ru-RU" sz="16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  <a:p>
                      <a:pPr marL="36000">
                        <a:buFont typeface="Wingdings" pitchFamily="2" charset="2"/>
                        <a:buChar char="Ø"/>
                      </a:pPr>
                      <a:r>
                        <a:rPr kumimoji="0" lang="ru-RU" sz="160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Штрафы, санкции,</a:t>
                      </a:r>
                    </a:p>
                    <a:p>
                      <a:pPr marL="36000">
                        <a:buFont typeface="Wingdings" pitchFamily="2" charset="2"/>
                        <a:buNone/>
                      </a:pPr>
                      <a:r>
                        <a:rPr kumimoji="0" lang="ru-RU" sz="160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возмещение ущерба</a:t>
                      </a:r>
                    </a:p>
                    <a:p>
                      <a:pPr marL="36000">
                        <a:buFont typeface="Wingdings" pitchFamily="2" charset="2"/>
                        <a:buChar char="Ø"/>
                      </a:pPr>
                      <a:r>
                        <a:rPr kumimoji="0" lang="ru-RU" sz="160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Иные неналоговые  доходы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Дотации бюджетам субъектов Российской Федерации и муниципальных образований</a:t>
                      </a:r>
                    </a:p>
                    <a:p>
                      <a:pPr marL="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0" lang="ru-RU" sz="16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</a:t>
                      </a:r>
                    </a:p>
                    <a:p>
                      <a:pPr marL="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0" lang="ru-RU" sz="16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  <a:p>
                      <a:pPr marL="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0" lang="ru-RU" sz="160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  <a:p>
                      <a:pPr marL="0" indent="-285750">
                        <a:buFont typeface="Wingdings" panose="05000000000000000000" pitchFamily="2" charset="2"/>
                        <a:buChar char="Ø"/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8640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34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467544" y="1313815"/>
            <a:ext cx="835292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Бюджетная система страны является основной финансовой базой деятельности государственных органов власти и органов местного самоуправления в сфере экономического и социального развития соответствующих территорий. Одним из принципов бюджетной системы Российской Федерации является принцип эффективности и экономности использования бюджетных средств, который означает, что при формировании и исполнении бюджетов участники бюджетного процесса должны исходить из необходимости достижения заданных результатов с использованием оптимального объема средств.    </a:t>
            </a: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К компетенции органов местного самоуправления, наиболее тесно связанных с населением, относится решение многих вопросов: социальной защиты населения, жилья, образования, транспорта, коммунального хозяйства, экологии. Решение данных задач муниципального образования обеспечивает сбалансированный по доходам и расходам бюджет. Для достижения цели иметь сбалансированный и достаточный бюджет ежегодно руководство городского округа проводит совокупность определенных действий, называемых бюджетным процессом, причем все эти действия (стадии) должны строго идти одна за другой, в соответствии с бюджетным законодательством Российской Федерации, учитывая потребности всех жителей и хозяйствующих структур муниципального образования.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16496" y="175346"/>
            <a:ext cx="7803976" cy="1034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unset" dir="t"/>
            </a:scene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Вводная часть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16000"/>
            <a:ext cx="767262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35191"/>
            <a:ext cx="6984776" cy="1224136"/>
          </a:xfrm>
        </p:spPr>
        <p:txBody>
          <a:bodyPr lIns="0" rIns="0" anchor="t" anchorCtr="0"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32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налогоплательщики Сысертского городского округа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2588777"/>
              </p:ext>
            </p:extLst>
          </p:nvPr>
        </p:nvGraphicFramePr>
        <p:xfrm>
          <a:off x="395536" y="1459327"/>
          <a:ext cx="8229600" cy="5282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">
            <a:extLst>
              <a:ext uri="{FF2B5EF4-FFF2-40B4-BE49-F238E27FC236}">
                <a16:creationId xmlns:a16="http://schemas.microsoft.com/office/drawing/2014/main" id="{CCB30542-016D-4B2B-8878-8CA431E60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16000"/>
            <a:ext cx="83621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399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33527" cy="1093397"/>
          </a:xfrm>
        </p:spPr>
        <p:txBody>
          <a:bodyPr>
            <a:normAutofit fontScale="90000"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2400" b="1" i="1" cap="none" dirty="0">
                <a:solidFill>
                  <a:srgbClr val="03181B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Сравнение с другими округами Свердловской области</a:t>
            </a:r>
            <a:br>
              <a:rPr lang="ru-RU" sz="2400" b="1" i="1" cap="none" dirty="0">
                <a:solidFill>
                  <a:srgbClr val="03181B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i="1" cap="none" dirty="0">
                <a:solidFill>
                  <a:srgbClr val="03181B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Сысертский городской округ </a:t>
            </a:r>
            <a:br>
              <a:rPr lang="ru-RU" sz="2400" b="1" i="1" cap="none" dirty="0">
                <a:solidFill>
                  <a:srgbClr val="03181B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i="1" cap="none" dirty="0">
                <a:solidFill>
                  <a:srgbClr val="03181B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доходы бюджетов в соответствии с оценкой на 2022 год (проект)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84750848-4D1F-4A41-B053-74B72B378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70" y="1682265"/>
            <a:ext cx="3282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Полевской городской округ</a:t>
            </a:r>
          </a:p>
        </p:txBody>
      </p:sp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665CF0B2-040A-4F23-8E32-26C65D639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61" y="1390400"/>
            <a:ext cx="953095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1">
            <a:extLst>
              <a:ext uri="{FF2B5EF4-FFF2-40B4-BE49-F238E27FC236}">
                <a16:creationId xmlns:a16="http://schemas.microsoft.com/office/drawing/2014/main" id="{A7275A57-AE40-44C8-88D8-667F4A079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357" y="1517112"/>
            <a:ext cx="201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2 652,77 млн. руб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5B9E7489-2FFF-4371-8BDE-EA2A37F75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635250"/>
            <a:ext cx="3282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Сысертский городской округ</a:t>
            </a:r>
          </a:p>
        </p:txBody>
      </p:sp>
      <p:pic>
        <p:nvPicPr>
          <p:cNvPr id="12" name="Рисунок 4">
            <a:extLst>
              <a:ext uri="{FF2B5EF4-FFF2-40B4-BE49-F238E27FC236}">
                <a16:creationId xmlns:a16="http://schemas.microsoft.com/office/drawing/2014/main" id="{78C440C7-892F-455D-ACE9-44A54A2BA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48" y="2375885"/>
            <a:ext cx="694517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8CDA5A97-9FC7-45A0-839C-37720714B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357" y="2677219"/>
            <a:ext cx="2031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2 837,81 млн. руб.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40389791-4E7C-4166-8634-7ABB3A088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16" y="3786897"/>
            <a:ext cx="33235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Березовский городской округ</a:t>
            </a:r>
          </a:p>
        </p:txBody>
      </p:sp>
      <p:pic>
        <p:nvPicPr>
          <p:cNvPr id="15" name="Рисунок 7">
            <a:extLst>
              <a:ext uri="{FF2B5EF4-FFF2-40B4-BE49-F238E27FC236}">
                <a16:creationId xmlns:a16="http://schemas.microsoft.com/office/drawing/2014/main" id="{EA7E1C4C-C0B0-4E78-A256-504A3ABEB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603" y="3611563"/>
            <a:ext cx="72289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2">
            <a:extLst>
              <a:ext uri="{FF2B5EF4-FFF2-40B4-BE49-F238E27FC236}">
                <a16:creationId xmlns:a16="http://schemas.microsoft.com/office/drawing/2014/main" id="{53B0FF7E-89C3-4D10-9821-1BB9233B3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465" y="3837326"/>
            <a:ext cx="2316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1 753,36 млн. руб.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336E41A-D2D4-4128-B7B7-EFF12AF04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40" y="4991068"/>
            <a:ext cx="3052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Режевской городской округ</a:t>
            </a:r>
          </a:p>
        </p:txBody>
      </p:sp>
      <p:pic>
        <p:nvPicPr>
          <p:cNvPr id="18" name="Рисунок 9">
            <a:extLst>
              <a:ext uri="{FF2B5EF4-FFF2-40B4-BE49-F238E27FC236}">
                <a16:creationId xmlns:a16="http://schemas.microsoft.com/office/drawing/2014/main" id="{29D9CFFB-0B69-4CF1-A4A6-14BD2FE7E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47" y="4608500"/>
            <a:ext cx="736525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3">
            <a:extLst>
              <a:ext uri="{FF2B5EF4-FFF2-40B4-BE49-F238E27FC236}">
                <a16:creationId xmlns:a16="http://schemas.microsoft.com/office/drawing/2014/main" id="{7D46FD0C-F803-4D87-996A-BB3A634D4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981" y="5873706"/>
            <a:ext cx="20147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2 272,64 млн. руб.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B1264CC3-4DBE-4F1A-8F2F-DC3269CE8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60" y="5873706"/>
            <a:ext cx="3426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Ревденский городской округ</a:t>
            </a:r>
          </a:p>
        </p:txBody>
      </p:sp>
      <p:pic>
        <p:nvPicPr>
          <p:cNvPr id="21" name="Рисунок 10">
            <a:extLst>
              <a:ext uri="{FF2B5EF4-FFF2-40B4-BE49-F238E27FC236}">
                <a16:creationId xmlns:a16="http://schemas.microsoft.com/office/drawing/2014/main" id="{4446E3F1-C82A-4D79-999E-8499A23C71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70" y="5652897"/>
            <a:ext cx="789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5">
            <a:extLst>
              <a:ext uri="{FF2B5EF4-FFF2-40B4-BE49-F238E27FC236}">
                <a16:creationId xmlns:a16="http://schemas.microsoft.com/office/drawing/2014/main" id="{EEDFE9E2-06CF-4ABB-9E00-F1A1064E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357" y="4855516"/>
            <a:ext cx="21191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2 270,88 млн. руб.</a:t>
            </a:r>
            <a:r>
              <a:rPr lang="ru-RU" altLang="ru-RU" dirty="0">
                <a:solidFill>
                  <a:srgbClr val="000000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7" y="327831"/>
            <a:ext cx="775386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66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463102935"/>
              </p:ext>
            </p:extLst>
          </p:nvPr>
        </p:nvGraphicFramePr>
        <p:xfrm>
          <a:off x="-252536" y="260648"/>
          <a:ext cx="10296962" cy="735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512" name="TextBox 29"/>
          <p:cNvSpPr txBox="1">
            <a:spLocks noChangeArrowheads="1"/>
          </p:cNvSpPr>
          <p:nvPr/>
        </p:nvSpPr>
        <p:spPr bwMode="auto">
          <a:xfrm>
            <a:off x="609941" y="1722710"/>
            <a:ext cx="1152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млн. руб..</a:t>
            </a:r>
          </a:p>
        </p:txBody>
      </p:sp>
      <p:pic>
        <p:nvPicPr>
          <p:cNvPr id="70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870" y="116632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D0C53F3E-6352-42D6-BBB7-E5E150C53185}"/>
              </a:ext>
            </a:extLst>
          </p:cNvPr>
          <p:cNvSpPr/>
          <p:nvPr/>
        </p:nvSpPr>
        <p:spPr>
          <a:xfrm>
            <a:off x="5148064" y="2204864"/>
            <a:ext cx="1407419" cy="5204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+ 1,46</a:t>
            </a:r>
          </a:p>
        </p:txBody>
      </p:sp>
    </p:spTree>
    <p:extLst>
      <p:ext uri="{BB962C8B-B14F-4D97-AF65-F5344CB8AC3E}">
        <p14:creationId xmlns:p14="http://schemas.microsoft.com/office/powerpoint/2010/main" val="3515994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49560"/>
            <a:ext cx="7498080" cy="704707"/>
          </a:xfrm>
        </p:spPr>
        <p:txBody>
          <a:bodyPr>
            <a:normAutofit fontScale="90000"/>
          </a:bodyPr>
          <a:lstStyle/>
          <a:p>
            <a:pPr algn="ctr" fontAlgn="base">
              <a:spcAft>
                <a:spcPct val="0"/>
              </a:spcAft>
              <a:defRPr/>
            </a:pP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srgbClr val="03181B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Прогноз на среднесрочный период</a:t>
            </a:r>
          </a:p>
        </p:txBody>
      </p:sp>
      <p:graphicFrame>
        <p:nvGraphicFramePr>
          <p:cNvPr id="8" name="Объект 3">
            <a:extLst>
              <a:ext uri="{FF2B5EF4-FFF2-40B4-BE49-F238E27FC236}">
                <a16:creationId xmlns:a16="http://schemas.microsoft.com/office/drawing/2014/main" id="{5956910A-92CA-4C28-89A1-27D1EE73B8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568145"/>
              </p:ext>
            </p:extLst>
          </p:nvPr>
        </p:nvGraphicFramePr>
        <p:xfrm>
          <a:off x="251521" y="1530520"/>
          <a:ext cx="8568952" cy="5145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768783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118EF1-2549-4C01-910C-80BC1CE38CA9}"/>
              </a:ext>
            </a:extLst>
          </p:cNvPr>
          <p:cNvSpPr txBox="1"/>
          <p:nvPr/>
        </p:nvSpPr>
        <p:spPr>
          <a:xfrm>
            <a:off x="2158802" y="153052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-391 798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6500B-1C85-45BA-AC0B-1241E85C4072}"/>
              </a:ext>
            </a:extLst>
          </p:cNvPr>
          <p:cNvSpPr txBox="1"/>
          <p:nvPr/>
        </p:nvSpPr>
        <p:spPr>
          <a:xfrm>
            <a:off x="5979533" y="1541244"/>
            <a:ext cx="141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+ 39 369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4BF4DE-CFA4-4FB8-A3B7-4379C0EBD2DF}"/>
              </a:ext>
            </a:extLst>
          </p:cNvPr>
          <p:cNvSpPr txBox="1"/>
          <p:nvPr/>
        </p:nvSpPr>
        <p:spPr>
          <a:xfrm>
            <a:off x="3995935" y="1533293"/>
            <a:ext cx="1545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+ 1 459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AE134F7-CD24-4CC8-871A-379D0E7970EA}"/>
              </a:ext>
            </a:extLst>
          </p:cNvPr>
          <p:cNvSpPr/>
          <p:nvPr/>
        </p:nvSpPr>
        <p:spPr>
          <a:xfrm>
            <a:off x="7308304" y="1222743"/>
            <a:ext cx="1835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тысячах рублей</a:t>
            </a:r>
          </a:p>
        </p:txBody>
      </p:sp>
    </p:spTree>
    <p:extLst>
      <p:ext uri="{BB962C8B-B14F-4D97-AF65-F5344CB8AC3E}">
        <p14:creationId xmlns:p14="http://schemas.microsoft.com/office/powerpoint/2010/main" val="1699647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56D2A-AB19-42AA-B737-AC1CDF19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37" y="160863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Доходы бюджета </a:t>
            </a:r>
            <a:br>
              <a:rPr lang="ru-RU" sz="3200" b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Сысертского городского округа </a:t>
            </a:r>
            <a:endParaRPr lang="ru-RU" sz="3200" cap="none" dirty="0"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C831F3CE-35D3-4635-A8DB-4C6A1639A6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66974"/>
              </p:ext>
            </p:extLst>
          </p:nvPr>
        </p:nvGraphicFramePr>
        <p:xfrm>
          <a:off x="0" y="764704"/>
          <a:ext cx="2843808" cy="5993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1">
            <a:extLst>
              <a:ext uri="{FF2B5EF4-FFF2-40B4-BE49-F238E27FC236}">
                <a16:creationId xmlns:a16="http://schemas.microsoft.com/office/drawing/2014/main" id="{354A9692-D2BB-43F8-B216-28A34E89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2532"/>
            <a:ext cx="83621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C9450C0-E07C-414E-B81A-0BB423B6E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011779"/>
              </p:ext>
            </p:extLst>
          </p:nvPr>
        </p:nvGraphicFramePr>
        <p:xfrm>
          <a:off x="3131840" y="1252865"/>
          <a:ext cx="5760639" cy="5243349"/>
        </p:xfrm>
        <a:graphic>
          <a:graphicData uri="http://schemas.openxmlformats.org/drawingml/2006/table">
            <a:tbl>
              <a:tblPr firstRow="1" firstCol="1" lastRow="1" lastCol="1" bandRow="1" bandCol="1">
                <a:effectLst/>
              </a:tblPr>
              <a:tblGrid>
                <a:gridCol w="2345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4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8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НАИМЕНОВАНИЕ 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</a:t>
                      </a:r>
                      <a:r>
                        <a:rPr lang="ru-RU" sz="10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21 год утверждено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2022 год проект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</a:t>
                      </a:r>
                      <a:r>
                        <a:rPr lang="ru-RU" sz="10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23 год проект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2024 год проект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7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Налоговые и неналоговые доходы, в том числе: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ysClr val="window" lastClr="FFFFFF">
                            <a:shade val="30000"/>
                            <a:satMod val="115000"/>
                          </a:sysClr>
                        </a:gs>
                        <a:gs pos="50000">
                          <a:sysClr val="window" lastClr="FFFFFF">
                            <a:shade val="67500"/>
                            <a:satMod val="115000"/>
                          </a:sysClr>
                        </a:gs>
                        <a:gs pos="100000">
                          <a:sysClr val="window" lastClr="FFFFFF">
                            <a:shade val="100000"/>
                            <a:satMod val="115000"/>
                          </a:sys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933 462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ysClr val="window" lastClr="FFFFFF">
                            <a:shade val="30000"/>
                            <a:satMod val="115000"/>
                          </a:sysClr>
                        </a:gs>
                        <a:gs pos="50000">
                          <a:sysClr val="window" lastClr="FFFFFF">
                            <a:shade val="67500"/>
                            <a:satMod val="115000"/>
                          </a:sysClr>
                        </a:gs>
                        <a:gs pos="100000">
                          <a:sysClr val="window" lastClr="FFFFFF">
                            <a:shade val="100000"/>
                            <a:satMod val="115000"/>
                          </a:sys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993 389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ysClr val="window" lastClr="FFFFFF">
                            <a:shade val="30000"/>
                            <a:satMod val="115000"/>
                          </a:sysClr>
                        </a:gs>
                        <a:gs pos="50000">
                          <a:sysClr val="window" lastClr="FFFFFF">
                            <a:shade val="67500"/>
                            <a:satMod val="115000"/>
                          </a:sysClr>
                        </a:gs>
                        <a:gs pos="100000">
                          <a:sysClr val="window" lastClr="FFFFFF">
                            <a:shade val="100000"/>
                            <a:satMod val="115000"/>
                          </a:sys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1 138 952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ysClr val="window" lastClr="FFFFFF">
                            <a:shade val="30000"/>
                            <a:satMod val="115000"/>
                          </a:sysClr>
                        </a:gs>
                        <a:gs pos="50000">
                          <a:sysClr val="window" lastClr="FFFFFF">
                            <a:shade val="67500"/>
                            <a:satMod val="115000"/>
                          </a:sysClr>
                        </a:gs>
                        <a:gs pos="100000">
                          <a:sysClr val="window" lastClr="FFFFFF">
                            <a:shade val="100000"/>
                            <a:satMod val="115000"/>
                          </a:sys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1 275 190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ysClr val="window" lastClr="FFFFFF">
                            <a:shade val="30000"/>
                            <a:satMod val="115000"/>
                          </a:sysClr>
                        </a:gs>
                        <a:gs pos="50000">
                          <a:sysClr val="window" lastClr="FFFFFF">
                            <a:shade val="67500"/>
                            <a:satMod val="115000"/>
                          </a:sysClr>
                        </a:gs>
                        <a:gs pos="100000">
                          <a:sysClr val="window" lastClr="FFFFFF">
                            <a:shade val="100000"/>
                            <a:satMod val="115000"/>
                          </a:sys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18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Налог на доходы физических лиц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497 306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527 919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659 249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780 757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1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Упрощенная система   налогообложения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83</a:t>
                      </a:r>
                      <a:r>
                        <a:rPr lang="ru-RU" sz="11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684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112 184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120</a:t>
                      </a:r>
                      <a:r>
                        <a:rPr lang="ru-RU" sz="1100" b="1" i="0" u="none" strike="noStrike" kern="1200" baseline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374</a:t>
                      </a:r>
                      <a:endParaRPr lang="ru-RU" sz="1100" b="1" i="0" u="none" strike="noStrike" kern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129 040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1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Единый налог на вменённый доход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2 994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х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х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х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1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Налог, взимаемый в связи с применением патентной системы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5 578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18 040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19 231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20 769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1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Налог на имущество физических лиц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40 938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22 982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22 982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24 177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18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Земельный налог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127 564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127 402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127 402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127 402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18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Государственная пошлина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16 029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12 660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13 192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13 719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18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Прочие налоговые доходы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63 640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72</a:t>
                      </a:r>
                      <a:r>
                        <a:rPr lang="ru-RU" sz="11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914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73 003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73 104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167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Доходы от использования государственного и муниципального имущества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51 978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52 323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58 336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60 670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167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38</a:t>
                      </a:r>
                      <a:r>
                        <a:rPr lang="ru-RU" sz="11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871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40 672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38 635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38 741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11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1 079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1 954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2 036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2 118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18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90488" indent="0"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Иные неналоговые доходы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3 801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4 339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4 512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4 693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17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Безвозмездные поступления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1 801 023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1 844</a:t>
                      </a:r>
                      <a:r>
                        <a:rPr lang="ru-RU" sz="11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419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1 700</a:t>
                      </a:r>
                      <a:r>
                        <a:rPr lang="ru-RU" sz="1100" b="1" i="0" u="none" strike="noStrike" kern="1200" baseline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315</a:t>
                      </a:r>
                      <a:endParaRPr lang="ru-RU" sz="1100" b="1" i="0" u="none" strike="noStrike" kern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1 603 446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118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                  Всего доходов:</a:t>
                      </a:r>
                    </a:p>
                  </a:txBody>
                  <a:tcPr marL="59400" marR="59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42F1A">
                            <a:lumMod val="40000"/>
                            <a:lumOff val="60000"/>
                            <a:shade val="30000"/>
                            <a:satMod val="115000"/>
                          </a:srgbClr>
                        </a:gs>
                        <a:gs pos="50000">
                          <a:srgbClr val="C42F1A">
                            <a:lumMod val="40000"/>
                            <a:lumOff val="60000"/>
                            <a:shade val="67500"/>
                            <a:satMod val="115000"/>
                          </a:srgbClr>
                        </a:gs>
                        <a:gs pos="100000">
                          <a:srgbClr val="C42F1A">
                            <a:lumMod val="40000"/>
                            <a:lumOff val="6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2 734 485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42F1A">
                            <a:lumMod val="40000"/>
                            <a:lumOff val="60000"/>
                            <a:shade val="30000"/>
                            <a:satMod val="115000"/>
                          </a:srgbClr>
                        </a:gs>
                        <a:gs pos="50000">
                          <a:srgbClr val="C42F1A">
                            <a:lumMod val="40000"/>
                            <a:lumOff val="60000"/>
                            <a:shade val="67500"/>
                            <a:satMod val="115000"/>
                          </a:srgbClr>
                        </a:gs>
                        <a:gs pos="100000">
                          <a:srgbClr val="C42F1A">
                            <a:lumMod val="40000"/>
                            <a:lumOff val="6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2 837 808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42F1A">
                            <a:lumMod val="40000"/>
                            <a:lumOff val="60000"/>
                            <a:shade val="30000"/>
                            <a:satMod val="115000"/>
                          </a:srgbClr>
                        </a:gs>
                        <a:gs pos="50000">
                          <a:srgbClr val="C42F1A">
                            <a:lumMod val="40000"/>
                            <a:lumOff val="60000"/>
                            <a:shade val="67500"/>
                            <a:satMod val="115000"/>
                          </a:srgbClr>
                        </a:gs>
                        <a:gs pos="100000">
                          <a:srgbClr val="C42F1A">
                            <a:lumMod val="40000"/>
                            <a:lumOff val="6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2 839</a:t>
                      </a:r>
                      <a:r>
                        <a:rPr lang="ru-RU" sz="11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267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42F1A">
                            <a:lumMod val="40000"/>
                            <a:lumOff val="60000"/>
                            <a:shade val="30000"/>
                            <a:satMod val="115000"/>
                          </a:srgbClr>
                        </a:gs>
                        <a:gs pos="50000">
                          <a:srgbClr val="C42F1A">
                            <a:lumMod val="40000"/>
                            <a:lumOff val="60000"/>
                            <a:shade val="67500"/>
                            <a:satMod val="115000"/>
                          </a:srgbClr>
                        </a:gs>
                        <a:gs pos="100000">
                          <a:srgbClr val="C42F1A">
                            <a:lumMod val="40000"/>
                            <a:lumOff val="6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2 878 636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42F1A">
                            <a:lumMod val="40000"/>
                            <a:lumOff val="60000"/>
                            <a:shade val="30000"/>
                            <a:satMod val="115000"/>
                          </a:srgbClr>
                        </a:gs>
                        <a:gs pos="50000">
                          <a:srgbClr val="C42F1A">
                            <a:lumMod val="40000"/>
                            <a:lumOff val="60000"/>
                            <a:shade val="67500"/>
                            <a:satMod val="115000"/>
                          </a:srgbClr>
                        </a:gs>
                        <a:gs pos="100000">
                          <a:srgbClr val="C42F1A">
                            <a:lumMod val="40000"/>
                            <a:lumOff val="6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539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821" y="142851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686022411"/>
              </p:ext>
            </p:extLst>
          </p:nvPr>
        </p:nvGraphicFramePr>
        <p:xfrm>
          <a:off x="309632" y="1166923"/>
          <a:ext cx="4780319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27584" y="1196752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i="1" dirty="0">
                <a:ln w="18415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i="1" dirty="0">
                <a:ln w="18415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(млн.рублей)</a:t>
            </a:r>
          </a:p>
        </p:txBody>
      </p:sp>
      <p:grpSp>
        <p:nvGrpSpPr>
          <p:cNvPr id="7" name="Группа 13"/>
          <p:cNvGrpSpPr>
            <a:grpSpLocks/>
          </p:cNvGrpSpPr>
          <p:nvPr/>
        </p:nvGrpSpPr>
        <p:grpSpPr bwMode="auto">
          <a:xfrm>
            <a:off x="576246" y="2468699"/>
            <a:ext cx="785819" cy="684145"/>
            <a:chOff x="3251224" y="2248510"/>
            <a:chExt cx="610550" cy="432048"/>
          </a:xfrm>
          <a:effectLst/>
        </p:grpSpPr>
        <p:sp>
          <p:nvSpPr>
            <p:cNvPr id="8" name="Овал 7"/>
            <p:cNvSpPr/>
            <p:nvPr/>
          </p:nvSpPr>
          <p:spPr>
            <a:xfrm>
              <a:off x="3292267" y="2248510"/>
              <a:ext cx="504056" cy="432048"/>
            </a:xfrm>
            <a:prstGeom prst="ellipse">
              <a:avLst/>
            </a:prstGeom>
            <a:solidFill>
              <a:srgbClr val="D1CE4F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3251224" y="2353663"/>
              <a:ext cx="610550" cy="213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10000"/>
                    </a:schemeClr>
                  </a:solidFill>
                  <a:latin typeface="Times New Roman" pitchFamily="18" charset="0"/>
                </a:rPr>
                <a:t>65%</a:t>
              </a:r>
            </a:p>
          </p:txBody>
        </p:sp>
      </p:grpSp>
      <p:grpSp>
        <p:nvGrpSpPr>
          <p:cNvPr id="10" name="Группа 13"/>
          <p:cNvGrpSpPr>
            <a:grpSpLocks/>
          </p:cNvGrpSpPr>
          <p:nvPr/>
        </p:nvGrpSpPr>
        <p:grpSpPr bwMode="auto">
          <a:xfrm>
            <a:off x="4214810" y="4429134"/>
            <a:ext cx="785819" cy="714381"/>
            <a:chOff x="3236762" y="2248510"/>
            <a:chExt cx="610550" cy="477697"/>
          </a:xfrm>
        </p:grpSpPr>
        <p:sp>
          <p:nvSpPr>
            <p:cNvPr id="11" name="Овал 10"/>
            <p:cNvSpPr/>
            <p:nvPr/>
          </p:nvSpPr>
          <p:spPr>
            <a:xfrm>
              <a:off x="3292267" y="2248510"/>
              <a:ext cx="555045" cy="477697"/>
            </a:xfrm>
            <a:prstGeom prst="ellipse">
              <a:avLst/>
            </a:prstGeom>
            <a:solidFill>
              <a:srgbClr val="D1CE4F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3236762" y="2344048"/>
              <a:ext cx="610550" cy="22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10000"/>
                    </a:schemeClr>
                  </a:solidFill>
                  <a:latin typeface="Times New Roman" pitchFamily="18" charset="0"/>
                </a:rPr>
                <a:t>   35%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5000628" y="1119924"/>
            <a:ext cx="4143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i="1" dirty="0">
                <a:ln w="18415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налоговых и неналоговых доходов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670876337"/>
              </p:ext>
            </p:extLst>
          </p:nvPr>
        </p:nvGraphicFramePr>
        <p:xfrm>
          <a:off x="4982469" y="1340768"/>
          <a:ext cx="4089191" cy="5668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003535" y="1783853"/>
            <a:ext cx="1428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214282" y="6150114"/>
            <a:ext cx="43963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Доходы на 1 жителя в 2021 году: 44,17 тыс. рублей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00628" y="6080744"/>
            <a:ext cx="4140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Доходы на 1 жителя в 2022 году:        45,62 тыс. рублей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4544607" y="6079950"/>
            <a:ext cx="0" cy="708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115616" y="146779"/>
            <a:ext cx="7500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tabLst>
                <a:tab pos="2511425" algn="l"/>
              </a:tabLst>
              <a:defRPr sz="3600" b="1" i="0" u="none" strike="noStrike" kern="1200" baseline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поступлений доходов в бюджет Сысертского городского округа в 2022 году </a:t>
            </a:r>
          </a:p>
        </p:txBody>
      </p:sp>
    </p:spTree>
    <p:extLst>
      <p:ext uri="{BB962C8B-B14F-4D97-AF65-F5344CB8AC3E}">
        <p14:creationId xmlns:p14="http://schemas.microsoft.com/office/powerpoint/2010/main" val="691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44" y="123818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0C37E14-F619-4DA8-AE52-E3D32CC6D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45" y="123818"/>
            <a:ext cx="8216676" cy="962145"/>
          </a:xfrm>
        </p:spPr>
        <p:txBody>
          <a:bodyPr>
            <a:normAutofit/>
          </a:bodyPr>
          <a:lstStyle/>
          <a:p>
            <a:pPr algn="just" fontAlgn="base">
              <a:spcAft>
                <a:spcPct val="0"/>
              </a:spcAft>
            </a:pP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5765FB-E532-4FA1-ACBB-DC2C02835E9F}"/>
              </a:ext>
            </a:extLst>
          </p:cNvPr>
          <p:cNvSpPr/>
          <p:nvPr/>
        </p:nvSpPr>
        <p:spPr>
          <a:xfrm>
            <a:off x="4850781" y="332656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3600" b="1" i="0" u="none" strike="noStrike" kern="1200" baseline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 i="1" dirty="0"/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B226B722-B5E0-4AC1-B8C6-2E3317755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7616602"/>
              </p:ext>
            </p:extLst>
          </p:nvPr>
        </p:nvGraphicFramePr>
        <p:xfrm>
          <a:off x="179512" y="2060847"/>
          <a:ext cx="3600400" cy="4564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FBBC3802-E4C0-496C-B7E9-C7EB0D926F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2479423"/>
              </p:ext>
            </p:extLst>
          </p:nvPr>
        </p:nvGraphicFramePr>
        <p:xfrm>
          <a:off x="4943146" y="2064962"/>
          <a:ext cx="4155020" cy="456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Стрелка: штриховая вправо 15">
            <a:extLst>
              <a:ext uri="{FF2B5EF4-FFF2-40B4-BE49-F238E27FC236}">
                <a16:creationId xmlns:a16="http://schemas.microsoft.com/office/drawing/2014/main" id="{F37E23E3-C28F-4B48-A506-7DF767E3D74F}"/>
              </a:ext>
            </a:extLst>
          </p:cNvPr>
          <p:cNvSpPr/>
          <p:nvPr/>
        </p:nvSpPr>
        <p:spPr>
          <a:xfrm>
            <a:off x="2944937" y="2759712"/>
            <a:ext cx="3047219" cy="1011573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/>
              <a:t>+60</a:t>
            </a:r>
          </a:p>
        </p:txBody>
      </p:sp>
      <p:sp>
        <p:nvSpPr>
          <p:cNvPr id="20" name="Стрелка: штриховая вправо 19">
            <a:extLst>
              <a:ext uri="{FF2B5EF4-FFF2-40B4-BE49-F238E27FC236}">
                <a16:creationId xmlns:a16="http://schemas.microsoft.com/office/drawing/2014/main" id="{FF5023A3-A358-49A1-BC9B-1249B922A9C6}"/>
              </a:ext>
            </a:extLst>
          </p:cNvPr>
          <p:cNvSpPr/>
          <p:nvPr/>
        </p:nvSpPr>
        <p:spPr>
          <a:xfrm>
            <a:off x="3658163" y="5589240"/>
            <a:ext cx="1584175" cy="959449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+ </a:t>
            </a:r>
            <a:r>
              <a:rPr lang="ru-RU" sz="3200" b="1" i="1" dirty="0"/>
              <a:t>103</a:t>
            </a:r>
          </a:p>
        </p:txBody>
      </p:sp>
      <p:sp>
        <p:nvSpPr>
          <p:cNvPr id="21" name="Стрелка: штриховая вправо 20">
            <a:extLst>
              <a:ext uri="{FF2B5EF4-FFF2-40B4-BE49-F238E27FC236}">
                <a16:creationId xmlns:a16="http://schemas.microsoft.com/office/drawing/2014/main" id="{F9CE9EBA-83FB-4595-BD1A-7081878CE95C}"/>
              </a:ext>
            </a:extLst>
          </p:cNvPr>
          <p:cNvSpPr/>
          <p:nvPr/>
        </p:nvSpPr>
        <p:spPr>
          <a:xfrm>
            <a:off x="3227102" y="4448314"/>
            <a:ext cx="2515730" cy="968343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/>
              <a:t>+</a:t>
            </a:r>
            <a:r>
              <a:rPr lang="ru-RU" sz="2800" b="1" i="1" dirty="0"/>
              <a:t> </a:t>
            </a:r>
            <a:r>
              <a:rPr lang="ru-RU" sz="3200" b="1" i="1" dirty="0"/>
              <a:t>43</a:t>
            </a:r>
          </a:p>
        </p:txBody>
      </p:sp>
      <p:sp>
        <p:nvSpPr>
          <p:cNvPr id="17" name="Двойная волна 16">
            <a:extLst>
              <a:ext uri="{FF2B5EF4-FFF2-40B4-BE49-F238E27FC236}">
                <a16:creationId xmlns:a16="http://schemas.microsoft.com/office/drawing/2014/main" id="{10F50628-7D75-4AAE-8693-F50A0FC73643}"/>
              </a:ext>
            </a:extLst>
          </p:cNvPr>
          <p:cNvSpPr/>
          <p:nvPr/>
        </p:nvSpPr>
        <p:spPr>
          <a:xfrm>
            <a:off x="3187865" y="1258078"/>
            <a:ext cx="3695291" cy="802769"/>
          </a:xfrm>
          <a:prstGeom prst="doubleWav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Запланированный рост    доходов  в 2022 году  3,8%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A412953-3726-4C17-A280-5BDF4C28CA1F}"/>
              </a:ext>
            </a:extLst>
          </p:cNvPr>
          <p:cNvSpPr/>
          <p:nvPr/>
        </p:nvSpPr>
        <p:spPr>
          <a:xfrm>
            <a:off x="1472462" y="218324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база бюджета  </a:t>
            </a:r>
          </a:p>
          <a:p>
            <a:pPr algn="ctr"/>
            <a:r>
              <a:rPr lang="ru-RU" sz="28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Сысертского городского округа </a:t>
            </a:r>
            <a:endParaRPr lang="ru-RU" sz="2800" dirty="0">
              <a:solidFill>
                <a:srgbClr val="03181B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B8F09B2-26CA-437E-80D6-B1922F334FA9}"/>
              </a:ext>
            </a:extLst>
          </p:cNvPr>
          <p:cNvSpPr/>
          <p:nvPr/>
        </p:nvSpPr>
        <p:spPr>
          <a:xfrm>
            <a:off x="493053" y="1502493"/>
            <a:ext cx="1466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anose="02020603050405020304" pitchFamily="18" charset="0"/>
              </a:rPr>
              <a:t>млн.рублей</a:t>
            </a:r>
          </a:p>
        </p:txBody>
      </p:sp>
      <p:sp>
        <p:nvSpPr>
          <p:cNvPr id="31" name="Овальная выноска 30"/>
          <p:cNvSpPr/>
          <p:nvPr/>
        </p:nvSpPr>
        <p:spPr>
          <a:xfrm rot="587036">
            <a:off x="7378085" y="2318738"/>
            <a:ext cx="1123715" cy="91745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+6,4%</a:t>
            </a:r>
          </a:p>
        </p:txBody>
      </p:sp>
      <p:sp>
        <p:nvSpPr>
          <p:cNvPr id="64" name="Овальная выноска 63"/>
          <p:cNvSpPr/>
          <p:nvPr/>
        </p:nvSpPr>
        <p:spPr>
          <a:xfrm rot="419119">
            <a:off x="7963831" y="3824798"/>
            <a:ext cx="1127591" cy="9334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/>
              <a:t>+2,4%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73860" y="6283189"/>
            <a:ext cx="201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2022 года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9167" y="6283189"/>
            <a:ext cx="201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2021 года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6155" y="2390380"/>
            <a:ext cx="419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66"/>
                </a:solidFill>
              </a:rPr>
              <a:t>Налоговые и неналоговые доходы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3318" y="4122937"/>
            <a:ext cx="354154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Безвозмездные поступления</a:t>
            </a:r>
          </a:p>
        </p:txBody>
      </p:sp>
    </p:spTree>
    <p:extLst>
      <p:ext uri="{BB962C8B-B14F-4D97-AF65-F5344CB8AC3E}">
        <p14:creationId xmlns:p14="http://schemas.microsoft.com/office/powerpoint/2010/main" val="2406617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44816" cy="628417"/>
          </a:xfrm>
          <a:effectLst/>
        </p:spPr>
        <p:txBody>
          <a:bodyPr anchor="t" anchorCtr="0">
            <a:no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2000" b="1" cap="none" dirty="0">
                <a:solidFill>
                  <a:srgbClr val="03181B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Структура доходов бюджета Сысертского городского округа на 2022год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591774"/>
              </p:ext>
            </p:extLst>
          </p:nvPr>
        </p:nvGraphicFramePr>
        <p:xfrm>
          <a:off x="200185" y="1036394"/>
          <a:ext cx="8712968" cy="5569294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4566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65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50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5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2021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5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5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5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доходов бюджета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года </a:t>
                      </a:r>
                    </a:p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%)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5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58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БЮДЖЕТА, ВСЕГО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bg2">
                            <a:lumMod val="90000"/>
                          </a:schemeClr>
                        </a:gs>
                        <a:gs pos="50000">
                          <a:schemeClr val="bg2">
                            <a:lumMod val="9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2 734 484,50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bg2">
                            <a:lumMod val="90000"/>
                          </a:schemeClr>
                        </a:gs>
                        <a:gs pos="50000">
                          <a:schemeClr val="bg2">
                            <a:lumMod val="9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2 837 807,80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bg2">
                            <a:lumMod val="90000"/>
                          </a:schemeClr>
                        </a:gs>
                        <a:gs pos="50000">
                          <a:schemeClr val="bg2">
                            <a:lumMod val="90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103 323,30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bg2">
                            <a:lumMod val="90000"/>
                          </a:schemeClr>
                        </a:gs>
                        <a:gs pos="50000">
                          <a:schemeClr val="bg2">
                            <a:lumMod val="90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bg2">
                            <a:lumMod val="90000"/>
                          </a:schemeClr>
                        </a:gs>
                        <a:gs pos="50000">
                          <a:schemeClr val="bg2">
                            <a:lumMod val="90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ru-RU" sz="1000" b="1" u="none" strike="noStrike" dirty="0">
                          <a:solidFill>
                            <a:srgbClr val="5515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 – всего </a:t>
                      </a:r>
                      <a:endParaRPr lang="ru-RU" sz="1000" b="1" i="0" u="none" strike="noStrike" dirty="0">
                        <a:solidFill>
                          <a:srgbClr val="55150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67">
                            <a:shade val="30000"/>
                            <a:satMod val="115000"/>
                          </a:srgbClr>
                        </a:gs>
                        <a:gs pos="50000">
                          <a:srgbClr val="FFCC67">
                            <a:shade val="67500"/>
                            <a:satMod val="115000"/>
                          </a:srgbClr>
                        </a:gs>
                        <a:gs pos="100000">
                          <a:srgbClr val="FFCC6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>
                          <a:solidFill>
                            <a:srgbClr val="5515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933 462,00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67">
                            <a:shade val="30000"/>
                            <a:satMod val="115000"/>
                          </a:srgbClr>
                        </a:gs>
                        <a:gs pos="50000">
                          <a:srgbClr val="FFCC67">
                            <a:shade val="67500"/>
                            <a:satMod val="115000"/>
                          </a:srgbClr>
                        </a:gs>
                        <a:gs pos="100000">
                          <a:srgbClr val="FFCC6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>
                          <a:solidFill>
                            <a:srgbClr val="5515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993 389,00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67">
                            <a:shade val="30000"/>
                            <a:satMod val="115000"/>
                          </a:srgbClr>
                        </a:gs>
                        <a:gs pos="50000">
                          <a:srgbClr val="FFCC67">
                            <a:shade val="67500"/>
                            <a:satMod val="115000"/>
                          </a:srgbClr>
                        </a:gs>
                        <a:gs pos="100000">
                          <a:srgbClr val="FFCC6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>
                          <a:solidFill>
                            <a:srgbClr val="5515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59 927,00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67">
                            <a:shade val="30000"/>
                            <a:satMod val="115000"/>
                          </a:srgbClr>
                        </a:gs>
                        <a:gs pos="50000">
                          <a:srgbClr val="FFCC67">
                            <a:shade val="67500"/>
                            <a:satMod val="115000"/>
                          </a:srgbClr>
                        </a:gs>
                        <a:gs pos="100000">
                          <a:srgbClr val="FFCC6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5515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67">
                            <a:shade val="30000"/>
                            <a:satMod val="115000"/>
                          </a:srgbClr>
                        </a:gs>
                        <a:gs pos="50000">
                          <a:srgbClr val="FFCC67">
                            <a:shade val="67500"/>
                            <a:satMod val="115000"/>
                          </a:srgbClr>
                        </a:gs>
                        <a:gs pos="100000">
                          <a:srgbClr val="FFCC6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252000" indent="-12700" algn="l" rtl="0" fontAlgn="b"/>
                      <a:r>
                        <a:rPr lang="ru-RU" sz="1000" b="0" u="none" strike="noStrike" dirty="0">
                          <a:solidFill>
                            <a:srgbClr val="68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0" i="0" u="none" strike="noStrike" dirty="0">
                        <a:solidFill>
                          <a:srgbClr val="68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497 306,00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527 919,00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30 613,00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5515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252000" algn="l" rtl="0" fontAlgn="b"/>
                      <a:r>
                        <a:rPr lang="ru-RU" sz="1000" b="0" u="none" strike="noStrike" dirty="0">
                          <a:solidFill>
                            <a:srgbClr val="68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endParaRPr lang="ru-RU" sz="1000" b="0" i="0" u="none" strike="noStrike" dirty="0">
                        <a:solidFill>
                          <a:srgbClr val="68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62 120,00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70 804,00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8 684,00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5515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252000" algn="l" rtl="0" fontAlgn="b"/>
                      <a:r>
                        <a:rPr lang="ru-RU" sz="1000" b="0" u="none" strike="noStrike" dirty="0">
                          <a:solidFill>
                            <a:srgbClr val="68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вменённый доход для отдельных видов деятельности</a:t>
                      </a:r>
                      <a:endParaRPr lang="ru-RU" sz="1000" b="0" i="0" u="none" strike="noStrike" dirty="0">
                        <a:solidFill>
                          <a:srgbClr val="68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252000" algn="l" rtl="0" fontAlgn="b"/>
                      <a:r>
                        <a:rPr lang="ru-RU" sz="1000" b="0" u="none" strike="noStrike" dirty="0">
                          <a:solidFill>
                            <a:srgbClr val="68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000" b="0" i="0" u="none" strike="noStrike" dirty="0">
                        <a:solidFill>
                          <a:srgbClr val="68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12">
                <a:tc>
                  <a:txBody>
                    <a:bodyPr/>
                    <a:lstStyle/>
                    <a:p>
                      <a:pPr marL="252000" algn="l" rtl="0" fontAlgn="b"/>
                      <a:r>
                        <a:rPr lang="ru-RU" sz="1000" b="0" u="none" strike="noStrike" dirty="0">
                          <a:solidFill>
                            <a:srgbClr val="68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налогообложения, зачисляемый в бюджеты городских округов</a:t>
                      </a:r>
                      <a:endParaRPr lang="ru-RU" sz="1000" b="0" i="0" u="none" strike="noStrike" dirty="0">
                        <a:solidFill>
                          <a:srgbClr val="68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83 684,00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112 184,00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28 500,00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12">
                <a:tc>
                  <a:txBody>
                    <a:bodyPr/>
                    <a:lstStyle/>
                    <a:p>
                      <a:pPr marL="252000" algn="l" rtl="0" fontAlgn="b"/>
                      <a:r>
                        <a:rPr lang="ru-RU" sz="1000" b="0" u="none" strike="noStrike" dirty="0">
                          <a:solidFill>
                            <a:srgbClr val="68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1000" b="0" i="0" u="none" strike="noStrike" dirty="0">
                        <a:solidFill>
                          <a:srgbClr val="68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5 578,00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18 040,00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12 462,00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252000" algn="l" rtl="0" fontAlgn="b"/>
                      <a:r>
                        <a:rPr lang="ru-RU" sz="1000" b="0" u="none" strike="noStrike" dirty="0">
                          <a:solidFill>
                            <a:srgbClr val="68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0" i="0" u="none" strike="noStrike" dirty="0">
                        <a:solidFill>
                          <a:srgbClr val="68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40 938,00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22 982,00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-17 956,00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252000" algn="l" rtl="0" fontAlgn="b"/>
                      <a:r>
                        <a:rPr lang="ru-RU" sz="1000" b="0" u="none" strike="noStrike" dirty="0">
                          <a:solidFill>
                            <a:srgbClr val="68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0" i="0" u="none" strike="noStrike" dirty="0">
                        <a:solidFill>
                          <a:srgbClr val="68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127 564,00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127 402,00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-162,00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2520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</a:t>
                      </a:r>
                      <a:r>
                        <a:rPr lang="ru-RU" sz="1000" b="1" u="none" strike="noStrike" dirty="0">
                          <a:solidFill>
                            <a:srgbClr val="2E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пошлина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16 029,00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12 660,00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-3 369,00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68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CBCAA"/>
                        </a:gs>
                        <a:gs pos="50000">
                          <a:srgbClr val="FFE48F"/>
                        </a:gs>
                        <a:gs pos="100000">
                          <a:srgbClr val="FDD3C7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612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ru-RU" sz="1000" b="1" u="none" strike="noStrike" dirty="0">
                          <a:solidFill>
                            <a:srgbClr val="2E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муниципальной собственности</a:t>
                      </a:r>
                      <a:endParaRPr lang="ru-RU" sz="1000" b="1" i="0" u="none" strike="noStrike" dirty="0">
                        <a:solidFill>
                          <a:srgbClr val="2E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51 978,00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52 323,00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10253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1,84%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ru-RU" sz="1000" b="1" u="none" strike="noStrike" dirty="0">
                          <a:solidFill>
                            <a:srgbClr val="2E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000" b="1" i="0" u="none" strike="noStrike" dirty="0">
                        <a:solidFill>
                          <a:srgbClr val="2E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1 171,00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10253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0,04%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612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ru-RU" sz="1000" b="1" u="none" strike="noStrike" dirty="0">
                          <a:solidFill>
                            <a:srgbClr val="2E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2E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3 055,00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3 168,00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10253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0,11%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ru-RU" sz="1000" b="1" u="none" strike="noStrike" dirty="0">
                          <a:solidFill>
                            <a:srgbClr val="2E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00" b="1" i="0" u="none" strike="noStrike" dirty="0">
                        <a:solidFill>
                          <a:srgbClr val="2E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38 871,00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40 672,00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1 801,00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10253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1,43%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ru-RU" sz="1000" b="1" u="none" strike="noStrike" dirty="0">
                          <a:solidFill>
                            <a:srgbClr val="2E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000" b="1" i="0" u="none" strike="noStrike" dirty="0">
                        <a:solidFill>
                          <a:srgbClr val="2E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1079,00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1 954,00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875,00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10253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0,07%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E48F">
                            <a:shade val="30000"/>
                            <a:satMod val="115000"/>
                          </a:srgbClr>
                        </a:gs>
                        <a:gs pos="50000">
                          <a:srgbClr val="FFE48F">
                            <a:shade val="67500"/>
                            <a:satMod val="115000"/>
                          </a:srgbClr>
                        </a:gs>
                        <a:gs pos="100000">
                          <a:srgbClr val="FFE48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0337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90000"/>
                          </a:schemeClr>
                        </a:gs>
                        <a:gs pos="50000">
                          <a:schemeClr val="bg2">
                            <a:lumMod val="9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1 801 022,50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90000"/>
                          </a:schemeClr>
                        </a:gs>
                        <a:gs pos="50000">
                          <a:schemeClr val="bg2">
                            <a:lumMod val="9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1 844 418,80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90000"/>
                          </a:schemeClr>
                        </a:gs>
                        <a:gs pos="50000">
                          <a:schemeClr val="bg2">
                            <a:lumMod val="9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43 396,30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90000"/>
                          </a:schemeClr>
                        </a:gs>
                        <a:gs pos="50000">
                          <a:schemeClr val="bg2">
                            <a:lumMod val="9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6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90000"/>
                          </a:schemeClr>
                        </a:gs>
                        <a:gs pos="50000">
                          <a:schemeClr val="bg2">
                            <a:lumMod val="90000"/>
                          </a:schemeClr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952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ru-RU" sz="1000" u="none" strike="noStrike" dirty="0">
                          <a:solidFill>
                            <a:srgbClr val="041E3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0" i="0" u="none" strike="noStrike" dirty="0">
                        <a:solidFill>
                          <a:srgbClr val="041E3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522 092,00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610 825,00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88 733,00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10253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3217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ru-RU" sz="1000" u="none" strike="noStrike" dirty="0">
                          <a:solidFill>
                            <a:srgbClr val="041E3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РФ (межбюджетные субсидии)</a:t>
                      </a:r>
                      <a:endParaRPr lang="ru-RU" sz="1000" b="0" i="0" u="none" strike="noStrike" dirty="0">
                        <a:solidFill>
                          <a:srgbClr val="041E3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156 611,30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89 079,90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-67 531,40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10253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2785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ru-RU" sz="1000" u="none" strike="noStrike" dirty="0">
                          <a:solidFill>
                            <a:srgbClr val="041E3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субъектов РФ и муниципальных образований</a:t>
                      </a:r>
                      <a:endParaRPr lang="ru-RU" sz="1000" b="0" i="0" u="none" strike="noStrike" dirty="0">
                        <a:solidFill>
                          <a:srgbClr val="041E3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1 038 720,30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10253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1 144 513,90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105 793,60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10253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40,33%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0818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ru-RU" sz="1000" b="0" i="0" u="none" strike="noStrike" dirty="0">
                          <a:solidFill>
                            <a:srgbClr val="041E3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83 598,90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E3554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9233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-83 598,90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10253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09" y="115051"/>
            <a:ext cx="768783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67064" y="745051"/>
            <a:ext cx="16561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тысячах рублей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735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735420" cy="783158"/>
          </a:xfrm>
        </p:spPr>
        <p:txBody>
          <a:bodyPr>
            <a:no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24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Структура доходов бюджета  </a:t>
            </a:r>
            <a:br>
              <a:rPr lang="ru-RU" sz="24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cap="none" dirty="0">
                <a:solidFill>
                  <a:srgbClr val="0C525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lang="ru-RU" sz="24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ысертского городского округа на 2022 год</a:t>
            </a:r>
          </a:p>
        </p:txBody>
      </p:sp>
      <p:graphicFrame>
        <p:nvGraphicFramePr>
          <p:cNvPr id="9" name="Объект 12">
            <a:extLst>
              <a:ext uri="{FF2B5EF4-FFF2-40B4-BE49-F238E27FC236}">
                <a16:creationId xmlns:a16="http://schemas.microsoft.com/office/drawing/2014/main" id="{1A76E9CE-19F9-4F7A-A789-9E073F7334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2129410"/>
              </p:ext>
            </p:extLst>
          </p:nvPr>
        </p:nvGraphicFramePr>
        <p:xfrm>
          <a:off x="-344066" y="980728"/>
          <a:ext cx="9144000" cy="6091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768783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1448640"/>
            <a:ext cx="144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6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Скругленный прямоугольник 72"/>
          <p:cNvPicPr>
            <a:picLocks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71604" y="4643446"/>
            <a:ext cx="323261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Овал 73"/>
          <p:cNvPicPr>
            <a:picLocks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6" y="5429264"/>
            <a:ext cx="766702" cy="73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17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3786190"/>
            <a:ext cx="335405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Овал 73"/>
          <p:cNvPicPr>
            <a:picLocks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4643446"/>
            <a:ext cx="838140" cy="80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Скругленный прямоугольник 7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1445" y="5429264"/>
            <a:ext cx="2932580" cy="75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Овал 73"/>
          <p:cNvPicPr>
            <a:picLocks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0001" y="3694755"/>
            <a:ext cx="857256" cy="8572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8" name="Скругленный прямоугольник 72"/>
          <p:cNvPicPr>
            <a:picLocks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57290" y="2857496"/>
            <a:ext cx="3498631" cy="75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Овал 73"/>
          <p:cNvPicPr>
            <a:picLocks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2857496"/>
            <a:ext cx="92869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Скругленный прямоугольник 42"/>
          <p:cNvGrpSpPr>
            <a:grpSpLocks/>
          </p:cNvGrpSpPr>
          <p:nvPr/>
        </p:nvGrpSpPr>
        <p:grpSpPr bwMode="auto">
          <a:xfrm>
            <a:off x="5143504" y="4214818"/>
            <a:ext cx="1517650" cy="750887"/>
            <a:chOff x="2834" y="3475"/>
            <a:chExt cx="956" cy="473"/>
          </a:xfrm>
        </p:grpSpPr>
        <p:pic>
          <p:nvPicPr>
            <p:cNvPr id="25675" name="Скругленный прямоугольник 42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34" y="3475"/>
              <a:ext cx="956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76" name="Text Box 10"/>
            <p:cNvSpPr txBox="1">
              <a:spLocks noChangeArrowheads="1"/>
            </p:cNvSpPr>
            <p:nvPr/>
          </p:nvSpPr>
          <p:spPr bwMode="auto">
            <a:xfrm>
              <a:off x="2882" y="3523"/>
              <a:ext cx="82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altLang="ru-RU" sz="1400" b="1" dirty="0">
                  <a:solidFill>
                    <a:schemeClr val="bg1">
                      <a:lumMod val="10000"/>
                    </a:schemeClr>
                  </a:solidFill>
                  <a:latin typeface="Georgia" pitchFamily="18" charset="0"/>
                </a:rPr>
                <a:t>Земельный </a:t>
              </a:r>
            </a:p>
            <a:p>
              <a:pPr algn="ctr"/>
              <a:r>
                <a:rPr lang="ru-RU" altLang="ru-RU" sz="1400" b="1" dirty="0">
                  <a:solidFill>
                    <a:schemeClr val="bg1">
                      <a:lumMod val="10000"/>
                    </a:schemeClr>
                  </a:solidFill>
                  <a:latin typeface="Georgia" pitchFamily="18" charset="0"/>
                </a:rPr>
                <a:t>налог</a:t>
              </a:r>
            </a:p>
          </p:txBody>
        </p:sp>
      </p:grpSp>
      <p:grpSp>
        <p:nvGrpSpPr>
          <p:cNvPr id="3" name="Скругленный прямоугольник 43"/>
          <p:cNvGrpSpPr>
            <a:grpSpLocks/>
          </p:cNvGrpSpPr>
          <p:nvPr/>
        </p:nvGrpSpPr>
        <p:grpSpPr bwMode="auto">
          <a:xfrm>
            <a:off x="5143504" y="2285992"/>
            <a:ext cx="1517650" cy="755650"/>
            <a:chOff x="2834" y="1939"/>
            <a:chExt cx="956" cy="476"/>
          </a:xfrm>
        </p:grpSpPr>
        <p:pic>
          <p:nvPicPr>
            <p:cNvPr id="25673" name="Скругленный прямоугольник 43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34" y="1939"/>
              <a:ext cx="956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74" name="Text Box 13"/>
            <p:cNvSpPr txBox="1">
              <a:spLocks noChangeArrowheads="1"/>
            </p:cNvSpPr>
            <p:nvPr/>
          </p:nvSpPr>
          <p:spPr bwMode="auto">
            <a:xfrm>
              <a:off x="2882" y="1987"/>
              <a:ext cx="82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altLang="ru-RU" b="1" dirty="0">
                  <a:solidFill>
                    <a:schemeClr val="bg1">
                      <a:lumMod val="10000"/>
                    </a:schemeClr>
                  </a:solidFill>
                  <a:latin typeface="Georgia" pitchFamily="18" charset="0"/>
                </a:rPr>
                <a:t>НДФЛ</a:t>
              </a:r>
            </a:p>
          </p:txBody>
        </p:sp>
      </p:grpSp>
      <p:grpSp>
        <p:nvGrpSpPr>
          <p:cNvPr id="5" name="Скругленный прямоугольник 44"/>
          <p:cNvGrpSpPr>
            <a:grpSpLocks/>
          </p:cNvGrpSpPr>
          <p:nvPr/>
        </p:nvGrpSpPr>
        <p:grpSpPr bwMode="auto">
          <a:xfrm>
            <a:off x="5143504" y="3357562"/>
            <a:ext cx="1517650" cy="750887"/>
            <a:chOff x="2834" y="2707"/>
            <a:chExt cx="956" cy="473"/>
          </a:xfrm>
        </p:grpSpPr>
        <p:pic>
          <p:nvPicPr>
            <p:cNvPr id="25671" name="Скругленный прямоугольник 44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834" y="2707"/>
              <a:ext cx="956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72" name="Text Box 16"/>
            <p:cNvSpPr txBox="1">
              <a:spLocks noChangeArrowheads="1"/>
            </p:cNvSpPr>
            <p:nvPr/>
          </p:nvSpPr>
          <p:spPr bwMode="auto">
            <a:xfrm>
              <a:off x="2882" y="2755"/>
              <a:ext cx="82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altLang="ru-RU" b="1" dirty="0">
                  <a:solidFill>
                    <a:schemeClr val="bg1">
                      <a:lumMod val="10000"/>
                    </a:schemeClr>
                  </a:solidFill>
                  <a:latin typeface="Georgia" pitchFamily="18" charset="0"/>
                </a:rPr>
                <a:t>УСН</a:t>
              </a:r>
            </a:p>
          </p:txBody>
        </p:sp>
      </p:grpSp>
      <p:grpSp>
        <p:nvGrpSpPr>
          <p:cNvPr id="7" name="Скругленный прямоугольник 39"/>
          <p:cNvGrpSpPr>
            <a:grpSpLocks/>
          </p:cNvGrpSpPr>
          <p:nvPr/>
        </p:nvGrpSpPr>
        <p:grpSpPr bwMode="auto">
          <a:xfrm>
            <a:off x="4207051" y="785794"/>
            <a:ext cx="4929190" cy="714380"/>
            <a:chOff x="4245961" y="1836107"/>
            <a:chExt cx="2584704" cy="908304"/>
          </a:xfrm>
        </p:grpSpPr>
        <p:pic>
          <p:nvPicPr>
            <p:cNvPr id="25669" name="Скругленный прямоугольник 39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245961" y="1836107"/>
              <a:ext cx="2584704" cy="908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70" name="Text Box 58"/>
            <p:cNvSpPr txBox="1">
              <a:spLocks noChangeArrowheads="1"/>
            </p:cNvSpPr>
            <p:nvPr/>
          </p:nvSpPr>
          <p:spPr bwMode="auto">
            <a:xfrm>
              <a:off x="4316001" y="1913623"/>
              <a:ext cx="2364004" cy="687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altLang="ru-RU" b="1" dirty="0">
                  <a:solidFill>
                    <a:schemeClr val="bg1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Динамика налоговых  доходов, </a:t>
              </a:r>
            </a:p>
            <a:p>
              <a:pPr algn="ctr"/>
              <a:r>
                <a:rPr lang="ru-RU" altLang="ru-RU" b="1" dirty="0">
                  <a:solidFill>
                    <a:schemeClr val="bg1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млн.рублей</a:t>
              </a:r>
            </a:p>
          </p:txBody>
        </p:sp>
      </p:grpSp>
      <p:grpSp>
        <p:nvGrpSpPr>
          <p:cNvPr id="9" name="Пятиугольник 47"/>
          <p:cNvGrpSpPr>
            <a:grpSpLocks/>
          </p:cNvGrpSpPr>
          <p:nvPr/>
        </p:nvGrpSpPr>
        <p:grpSpPr bwMode="auto">
          <a:xfrm>
            <a:off x="6643702" y="1500174"/>
            <a:ext cx="720000" cy="720000"/>
            <a:chOff x="6893081" y="1978983"/>
            <a:chExt cx="615696" cy="694944"/>
          </a:xfrm>
        </p:grpSpPr>
        <p:pic>
          <p:nvPicPr>
            <p:cNvPr id="25667" name="Пятиугольник 4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893081" y="1978983"/>
              <a:ext cx="615696" cy="69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68" name="Text Box 62"/>
            <p:cNvSpPr txBox="1">
              <a:spLocks noChangeArrowheads="1"/>
            </p:cNvSpPr>
            <p:nvPr/>
          </p:nvSpPr>
          <p:spPr bwMode="auto">
            <a:xfrm rot="5400000">
              <a:off x="6900969" y="2042533"/>
              <a:ext cx="441393" cy="45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 altLang="ru-RU" dirty="0">
                <a:solidFill>
                  <a:schemeClr val="bg1">
                    <a:lumMod val="10000"/>
                  </a:schemeClr>
                </a:solidFill>
                <a:latin typeface="Franklin Gothic Book" pitchFamily="34" charset="0"/>
              </a:endParaRPr>
            </a:p>
          </p:txBody>
        </p:sp>
      </p:grpSp>
      <p:grpSp>
        <p:nvGrpSpPr>
          <p:cNvPr id="10" name="Пятиугольник 48"/>
          <p:cNvGrpSpPr>
            <a:grpSpLocks/>
          </p:cNvGrpSpPr>
          <p:nvPr/>
        </p:nvGrpSpPr>
        <p:grpSpPr bwMode="auto">
          <a:xfrm>
            <a:off x="7215206" y="1500174"/>
            <a:ext cx="720000" cy="720000"/>
            <a:chOff x="7394448" y="2011680"/>
            <a:chExt cx="615696" cy="694944"/>
          </a:xfrm>
        </p:grpSpPr>
        <p:pic>
          <p:nvPicPr>
            <p:cNvPr id="25665" name="Пятиугольник 48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394448" y="2011680"/>
              <a:ext cx="615696" cy="69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66" name="Text Box 65"/>
            <p:cNvSpPr txBox="1">
              <a:spLocks noChangeArrowheads="1"/>
            </p:cNvSpPr>
            <p:nvPr/>
          </p:nvSpPr>
          <p:spPr bwMode="auto">
            <a:xfrm rot="5400000">
              <a:off x="7448595" y="2049512"/>
              <a:ext cx="441393" cy="45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 altLang="ru-RU" dirty="0">
                <a:solidFill>
                  <a:schemeClr val="bg1">
                    <a:lumMod val="10000"/>
                  </a:schemeClr>
                </a:solidFill>
                <a:latin typeface="Franklin Gothic Book" pitchFamily="34" charset="0"/>
              </a:endParaRPr>
            </a:p>
          </p:txBody>
        </p:sp>
      </p:grpSp>
      <p:grpSp>
        <p:nvGrpSpPr>
          <p:cNvPr id="11" name="Пятиугольник 49"/>
          <p:cNvGrpSpPr>
            <a:grpSpLocks/>
          </p:cNvGrpSpPr>
          <p:nvPr/>
        </p:nvGrpSpPr>
        <p:grpSpPr bwMode="auto">
          <a:xfrm>
            <a:off x="7858148" y="1500174"/>
            <a:ext cx="720000" cy="720000"/>
            <a:chOff x="7851648" y="2011680"/>
            <a:chExt cx="615696" cy="694944"/>
          </a:xfrm>
        </p:grpSpPr>
        <p:pic>
          <p:nvPicPr>
            <p:cNvPr id="25663" name="Пятиугольник 49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851648" y="2011680"/>
              <a:ext cx="615696" cy="69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64" name="Text Box 68"/>
            <p:cNvSpPr txBox="1">
              <a:spLocks noChangeArrowheads="1"/>
            </p:cNvSpPr>
            <p:nvPr/>
          </p:nvSpPr>
          <p:spPr bwMode="auto">
            <a:xfrm rot="5400000">
              <a:off x="7905764" y="2049512"/>
              <a:ext cx="441393" cy="45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 altLang="ru-RU" dirty="0">
                <a:solidFill>
                  <a:schemeClr val="bg1">
                    <a:lumMod val="10000"/>
                  </a:schemeClr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25662" name="Text Box 71"/>
          <p:cNvSpPr txBox="1">
            <a:spLocks noChangeArrowheads="1"/>
          </p:cNvSpPr>
          <p:nvPr/>
        </p:nvSpPr>
        <p:spPr bwMode="auto">
          <a:xfrm rot="5400000">
            <a:off x="8658317" y="2130117"/>
            <a:ext cx="441393" cy="49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 dirty="0">
              <a:solidFill>
                <a:schemeClr val="bg1">
                  <a:lumMod val="1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56" name="TextBox 10"/>
          <p:cNvSpPr txBox="1">
            <a:spLocks noChangeArrowheads="1"/>
          </p:cNvSpPr>
          <p:nvPr/>
        </p:nvSpPr>
        <p:spPr bwMode="auto">
          <a:xfrm>
            <a:off x="6643702" y="1571612"/>
            <a:ext cx="575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2021 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год</a:t>
            </a:r>
          </a:p>
        </p:txBody>
      </p:sp>
      <p:sp>
        <p:nvSpPr>
          <p:cNvPr id="58" name="TextBox 10"/>
          <p:cNvSpPr txBox="1">
            <a:spLocks noChangeArrowheads="1"/>
          </p:cNvSpPr>
          <p:nvPr/>
        </p:nvSpPr>
        <p:spPr bwMode="auto">
          <a:xfrm>
            <a:off x="7858148" y="1571612"/>
            <a:ext cx="575797" cy="40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2023 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год</a:t>
            </a:r>
          </a:p>
        </p:txBody>
      </p:sp>
      <p:sp>
        <p:nvSpPr>
          <p:cNvPr id="25650" name="Text Box 28"/>
          <p:cNvSpPr txBox="1">
            <a:spLocks noChangeArrowheads="1"/>
          </p:cNvSpPr>
          <p:nvPr/>
        </p:nvSpPr>
        <p:spPr bwMode="auto">
          <a:xfrm>
            <a:off x="1643042" y="2928934"/>
            <a:ext cx="2987477" cy="55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 dirty="0">
                <a:solidFill>
                  <a:schemeClr val="bg1">
                    <a:lumMod val="10000"/>
                  </a:schemeClr>
                </a:solidFill>
                <a:latin typeface="Georgia" pitchFamily="18" charset="0"/>
              </a:rPr>
              <a:t>Земельный  налог</a:t>
            </a:r>
          </a:p>
        </p:txBody>
      </p:sp>
      <p:sp>
        <p:nvSpPr>
          <p:cNvPr id="25648" name="Text Box 31"/>
          <p:cNvSpPr txBox="1">
            <a:spLocks noChangeArrowheads="1"/>
          </p:cNvSpPr>
          <p:nvPr/>
        </p:nvSpPr>
        <p:spPr bwMode="auto">
          <a:xfrm>
            <a:off x="2117749" y="5517596"/>
            <a:ext cx="2454251" cy="55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>
                <a:solidFill>
                  <a:schemeClr val="bg1">
                    <a:lumMod val="10000"/>
                  </a:schemeClr>
                </a:solidFill>
                <a:latin typeface="Georgia" pitchFamily="18" charset="0"/>
              </a:rPr>
              <a:t>Государственная пошлина</a:t>
            </a:r>
          </a:p>
        </p:txBody>
      </p:sp>
      <p:sp>
        <p:nvSpPr>
          <p:cNvPr id="25644" name="Text Box 37"/>
          <p:cNvSpPr txBox="1">
            <a:spLocks noChangeArrowheads="1"/>
          </p:cNvSpPr>
          <p:nvPr/>
        </p:nvSpPr>
        <p:spPr bwMode="auto">
          <a:xfrm>
            <a:off x="1500166" y="3857628"/>
            <a:ext cx="3241084" cy="55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>
                <a:solidFill>
                  <a:schemeClr val="bg1">
                    <a:lumMod val="10000"/>
                  </a:schemeClr>
                </a:solidFill>
                <a:latin typeface="Georgia" pitchFamily="18" charset="0"/>
              </a:rPr>
              <a:t>Налог  на имущество</a:t>
            </a:r>
            <a:r>
              <a:rPr lang="en-US" altLang="ru-RU" sz="1600" b="1" dirty="0">
                <a:solidFill>
                  <a:schemeClr val="bg1">
                    <a:lumMod val="10000"/>
                  </a:schemeClr>
                </a:solidFill>
                <a:latin typeface="Georgia" pitchFamily="18" charset="0"/>
              </a:rPr>
              <a:t>  </a:t>
            </a:r>
            <a:r>
              <a:rPr lang="ru-RU" altLang="ru-RU" sz="1600" b="1" dirty="0">
                <a:solidFill>
                  <a:schemeClr val="bg1">
                    <a:lumMod val="10000"/>
                  </a:schemeClr>
                </a:solidFill>
                <a:latin typeface="Georgia" pitchFamily="18" charset="0"/>
              </a:rPr>
              <a:t>физических</a:t>
            </a:r>
          </a:p>
        </p:txBody>
      </p:sp>
      <p:grpSp>
        <p:nvGrpSpPr>
          <p:cNvPr id="19" name="Скругленный прямоугольник 72"/>
          <p:cNvGrpSpPr>
            <a:grpSpLocks/>
          </p:cNvGrpSpPr>
          <p:nvPr/>
        </p:nvGrpSpPr>
        <p:grpSpPr bwMode="auto">
          <a:xfrm>
            <a:off x="1142976" y="1928802"/>
            <a:ext cx="3724056" cy="755958"/>
            <a:chOff x="663926" y="2611768"/>
            <a:chExt cx="3724656" cy="755904"/>
          </a:xfrm>
        </p:grpSpPr>
        <p:pic>
          <p:nvPicPr>
            <p:cNvPr id="25641" name="Скругленный прямоугольник 72"/>
            <p:cNvPicPr>
              <a:picLocks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63926" y="2611768"/>
              <a:ext cx="3724656" cy="755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42" name="Text Box 40"/>
            <p:cNvSpPr txBox="1">
              <a:spLocks noChangeArrowheads="1"/>
            </p:cNvSpPr>
            <p:nvPr/>
          </p:nvSpPr>
          <p:spPr bwMode="auto">
            <a:xfrm>
              <a:off x="765621" y="2671816"/>
              <a:ext cx="3521266" cy="550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altLang="ru-RU" sz="2200" b="1" dirty="0">
                  <a:solidFill>
                    <a:schemeClr val="bg1">
                      <a:lumMod val="10000"/>
                    </a:schemeClr>
                  </a:solidFill>
                  <a:latin typeface="Georgia" pitchFamily="18" charset="0"/>
                </a:rPr>
                <a:t>НДФЛ</a:t>
              </a:r>
            </a:p>
          </p:txBody>
        </p:sp>
      </p:grpSp>
      <p:pic>
        <p:nvPicPr>
          <p:cNvPr id="25639" name="Овал 73"/>
          <p:cNvPicPr>
            <a:picLocks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1770996"/>
            <a:ext cx="111634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87" name="Text Box 43"/>
          <p:cNvSpPr txBox="1">
            <a:spLocks noChangeArrowheads="1"/>
          </p:cNvSpPr>
          <p:nvPr/>
        </p:nvSpPr>
        <p:spPr bwMode="auto">
          <a:xfrm>
            <a:off x="-1259444" y="3346559"/>
            <a:ext cx="539750" cy="520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8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sp>
        <p:nvSpPr>
          <p:cNvPr id="6190" name="Text Box 46"/>
          <p:cNvSpPr txBox="1">
            <a:spLocks noChangeArrowheads="1"/>
          </p:cNvSpPr>
          <p:nvPr/>
        </p:nvSpPr>
        <p:spPr bwMode="auto">
          <a:xfrm>
            <a:off x="-3224232" y="3536095"/>
            <a:ext cx="538163" cy="520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8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sp>
        <p:nvSpPr>
          <p:cNvPr id="6193" name="Text Box 49"/>
          <p:cNvSpPr txBox="1">
            <a:spLocks noChangeArrowheads="1"/>
          </p:cNvSpPr>
          <p:nvPr/>
        </p:nvSpPr>
        <p:spPr bwMode="auto">
          <a:xfrm>
            <a:off x="-3265364" y="1036657"/>
            <a:ext cx="484187" cy="4841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8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sp>
        <p:nvSpPr>
          <p:cNvPr id="6199" name="Text Box 55"/>
          <p:cNvSpPr txBox="1">
            <a:spLocks noChangeArrowheads="1"/>
          </p:cNvSpPr>
          <p:nvPr/>
        </p:nvSpPr>
        <p:spPr bwMode="auto">
          <a:xfrm>
            <a:off x="-4048486" y="4796288"/>
            <a:ext cx="376237" cy="3413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8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sp>
        <p:nvSpPr>
          <p:cNvPr id="25616" name="TextBox 25"/>
          <p:cNvSpPr txBox="1">
            <a:spLocks noChangeArrowheads="1"/>
          </p:cNvSpPr>
          <p:nvPr/>
        </p:nvSpPr>
        <p:spPr bwMode="auto">
          <a:xfrm>
            <a:off x="236295" y="1978641"/>
            <a:ext cx="884667" cy="55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528</a:t>
            </a:r>
          </a:p>
          <a:p>
            <a:pPr algn="ctr"/>
            <a:r>
              <a:rPr lang="ru-RU" altLang="ru-RU" sz="8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млн.</a:t>
            </a:r>
          </a:p>
          <a:p>
            <a:pPr algn="ctr"/>
            <a:r>
              <a:rPr lang="ru-RU" altLang="ru-RU" sz="8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рублей</a:t>
            </a:r>
          </a:p>
        </p:txBody>
      </p:sp>
      <p:sp>
        <p:nvSpPr>
          <p:cNvPr id="25618" name="TextBox 25"/>
          <p:cNvSpPr txBox="1">
            <a:spLocks noChangeArrowheads="1"/>
          </p:cNvSpPr>
          <p:nvPr/>
        </p:nvSpPr>
        <p:spPr bwMode="auto">
          <a:xfrm>
            <a:off x="285720" y="4714884"/>
            <a:ext cx="9561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0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71</a:t>
            </a:r>
          </a:p>
          <a:p>
            <a:pPr algn="ctr"/>
            <a:r>
              <a:rPr lang="ru-RU" altLang="ru-RU" sz="10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млн.</a:t>
            </a:r>
          </a:p>
          <a:p>
            <a:pPr algn="ctr"/>
            <a:r>
              <a:rPr lang="ru-RU" altLang="ru-RU" sz="10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рублей</a:t>
            </a:r>
          </a:p>
        </p:txBody>
      </p:sp>
      <p:sp>
        <p:nvSpPr>
          <p:cNvPr id="25617" name="TextBox 25"/>
          <p:cNvSpPr txBox="1">
            <a:spLocks noChangeArrowheads="1"/>
          </p:cNvSpPr>
          <p:nvPr/>
        </p:nvSpPr>
        <p:spPr bwMode="auto">
          <a:xfrm>
            <a:off x="214282" y="2958427"/>
            <a:ext cx="884667" cy="55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127</a:t>
            </a:r>
          </a:p>
          <a:p>
            <a:pPr algn="ctr"/>
            <a:r>
              <a:rPr lang="ru-RU" altLang="ru-RU" sz="8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млн.</a:t>
            </a:r>
          </a:p>
          <a:p>
            <a:pPr algn="ctr"/>
            <a:r>
              <a:rPr lang="ru-RU" altLang="ru-RU" sz="8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рублей</a:t>
            </a:r>
          </a:p>
        </p:txBody>
      </p:sp>
      <p:sp>
        <p:nvSpPr>
          <p:cNvPr id="25619" name="TextBox 25"/>
          <p:cNvSpPr txBox="1">
            <a:spLocks noChangeArrowheads="1"/>
          </p:cNvSpPr>
          <p:nvPr/>
        </p:nvSpPr>
        <p:spPr bwMode="auto">
          <a:xfrm>
            <a:off x="369613" y="5451753"/>
            <a:ext cx="884667" cy="55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13</a:t>
            </a:r>
          </a:p>
          <a:p>
            <a:pPr algn="ctr"/>
            <a:r>
              <a:rPr lang="ru-RU" altLang="ru-RU" sz="8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млн.</a:t>
            </a:r>
          </a:p>
          <a:p>
            <a:pPr algn="ctr"/>
            <a:r>
              <a:rPr lang="ru-RU" altLang="ru-RU" sz="8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рублей</a:t>
            </a:r>
          </a:p>
        </p:txBody>
      </p:sp>
      <p:pic>
        <p:nvPicPr>
          <p:cNvPr id="25609" name="Picture 8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3014" y="140646"/>
            <a:ext cx="770304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Прямоугольник 78"/>
          <p:cNvSpPr/>
          <p:nvPr/>
        </p:nvSpPr>
        <p:spPr>
          <a:xfrm>
            <a:off x="1142976" y="275557"/>
            <a:ext cx="7757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3600" b="1" i="0" u="none" strike="noStrike" kern="1200" baseline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на 2022 год</a:t>
            </a:r>
          </a:p>
        </p:txBody>
      </p:sp>
      <p:sp>
        <p:nvSpPr>
          <p:cNvPr id="25611" name="Прямоугольник 79"/>
          <p:cNvSpPr>
            <a:spLocks noChangeArrowheads="1"/>
          </p:cNvSpPr>
          <p:nvPr/>
        </p:nvSpPr>
        <p:spPr bwMode="auto">
          <a:xfrm>
            <a:off x="2386226" y="4769239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bg1">
                    <a:lumMod val="10000"/>
                  </a:schemeClr>
                </a:solidFill>
                <a:latin typeface="Georgia" pitchFamily="18" charset="0"/>
              </a:rPr>
              <a:t>Акцизы</a:t>
            </a:r>
          </a:p>
        </p:txBody>
      </p:sp>
      <p:sp>
        <p:nvSpPr>
          <p:cNvPr id="88" name="TextBox 25"/>
          <p:cNvSpPr txBox="1">
            <a:spLocks noChangeArrowheads="1"/>
          </p:cNvSpPr>
          <p:nvPr/>
        </p:nvSpPr>
        <p:spPr bwMode="auto">
          <a:xfrm>
            <a:off x="266594" y="3831401"/>
            <a:ext cx="884667" cy="55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23</a:t>
            </a:r>
          </a:p>
          <a:p>
            <a:pPr algn="ctr"/>
            <a:r>
              <a:rPr lang="ru-RU" altLang="ru-RU" sz="8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млн.</a:t>
            </a:r>
          </a:p>
          <a:p>
            <a:pPr algn="ctr"/>
            <a:r>
              <a:rPr lang="ru-RU" altLang="ru-RU" sz="800" b="1" dirty="0">
                <a:solidFill>
                  <a:schemeClr val="bg1">
                    <a:lumMod val="10000"/>
                  </a:schemeClr>
                </a:solidFill>
                <a:latin typeface="Century" pitchFamily="18" charset="0"/>
              </a:rPr>
              <a:t>рублей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73370798"/>
              </p:ext>
            </p:extLst>
          </p:nvPr>
        </p:nvGraphicFramePr>
        <p:xfrm>
          <a:off x="6357950" y="2071678"/>
          <a:ext cx="3000396" cy="128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112697529"/>
              </p:ext>
            </p:extLst>
          </p:nvPr>
        </p:nvGraphicFramePr>
        <p:xfrm>
          <a:off x="6286512" y="3143248"/>
          <a:ext cx="3140695" cy="1061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719230290"/>
              </p:ext>
            </p:extLst>
          </p:nvPr>
        </p:nvGraphicFramePr>
        <p:xfrm>
          <a:off x="6286512" y="4143380"/>
          <a:ext cx="3071834" cy="1143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pSp>
        <p:nvGrpSpPr>
          <p:cNvPr id="60" name="Пятиугольник 49"/>
          <p:cNvGrpSpPr>
            <a:grpSpLocks/>
          </p:cNvGrpSpPr>
          <p:nvPr/>
        </p:nvGrpSpPr>
        <p:grpSpPr bwMode="auto">
          <a:xfrm>
            <a:off x="8424000" y="1500174"/>
            <a:ext cx="720000" cy="720000"/>
            <a:chOff x="7851648" y="2011680"/>
            <a:chExt cx="615696" cy="694944"/>
          </a:xfrm>
        </p:grpSpPr>
        <p:pic>
          <p:nvPicPr>
            <p:cNvPr id="61" name="Пятиугольник 49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851648" y="2011680"/>
              <a:ext cx="615696" cy="69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 Box 68"/>
            <p:cNvSpPr txBox="1">
              <a:spLocks noChangeArrowheads="1"/>
            </p:cNvSpPr>
            <p:nvPr/>
          </p:nvSpPr>
          <p:spPr bwMode="auto">
            <a:xfrm rot="5400000">
              <a:off x="7905764" y="2049512"/>
              <a:ext cx="441393" cy="45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 altLang="ru-RU" dirty="0">
                <a:solidFill>
                  <a:schemeClr val="bg1">
                    <a:lumMod val="10000"/>
                  </a:schemeClr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63" name="TextBox 10"/>
          <p:cNvSpPr txBox="1">
            <a:spLocks noChangeArrowheads="1"/>
          </p:cNvSpPr>
          <p:nvPr/>
        </p:nvSpPr>
        <p:spPr bwMode="auto">
          <a:xfrm>
            <a:off x="7215206" y="1571612"/>
            <a:ext cx="575797" cy="40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2022 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год</a:t>
            </a:r>
          </a:p>
        </p:txBody>
      </p:sp>
      <p:pic>
        <p:nvPicPr>
          <p:cNvPr id="65" name="Рисунок 64" descr="amp-up-your-earnings-power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43438" y="4786322"/>
            <a:ext cx="2243694" cy="2071678"/>
          </a:xfrm>
          <a:prstGeom prst="rect">
            <a:avLst/>
          </a:prstGeom>
        </p:spPr>
      </p:pic>
      <p:sp>
        <p:nvSpPr>
          <p:cNvPr id="54" name="TextBox 10"/>
          <p:cNvSpPr txBox="1">
            <a:spLocks noChangeArrowheads="1"/>
          </p:cNvSpPr>
          <p:nvPr/>
        </p:nvSpPr>
        <p:spPr bwMode="auto">
          <a:xfrm>
            <a:off x="8358214" y="1571612"/>
            <a:ext cx="78578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2024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7167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215516" y="3588117"/>
            <a:ext cx="8712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3666" y="3607650"/>
            <a:ext cx="86248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720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Излагая материал, мы постарались в доступной для граждан форме разъяснить все тонкости сложных механизмов бюджетного процесса. Каковы ключевые параметры бюджета Сысертского городского округа? Что включают доходная и расходная части бюджета? Сколько тратится из бюджета Сысертского городского округа на образование, социальную политику, культуру и другие отрасли? Какие меры социальной поддержки оказываются гражданам Сысертского городского округа? Ответы на эти и ряд других вопросов содержит «Бюджет для граждан».</a:t>
            </a:r>
          </a:p>
          <a:p>
            <a:pPr marL="0" indent="45720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Мы надеемся, что информационный ресурс «Бюджет для граждан» будет интересен для каждого жителя Сысертского городского округа.</a:t>
            </a:r>
          </a:p>
        </p:txBody>
      </p:sp>
      <p:pic>
        <p:nvPicPr>
          <p:cNvPr id="9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000" y="215917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75656" y="548680"/>
            <a:ext cx="7380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dirty="0">
                <a:solidFill>
                  <a:srgbClr val="072E33"/>
                </a:solidFill>
                <a:latin typeface="Times New Roman" pitchFamily="18" charset="0"/>
                <a:cs typeface="Times New Roman" pitchFamily="18" charset="0"/>
              </a:rPr>
              <a:t>В целях повышения прозрачности бюджета и бюджетного процесса Финансовым управлением Сысертского городского округа разработан «Бюджет для граждан» — информационный ресурс, содержащий основные положения Решения о бюджета  Сысертского городского округа на очередной  год  и плановый период в доступной для широкого круга заинтересованных пользователей форме, разрабатываемый в целях ознакомления граждан с основными целями, задачами и приоритетными направлениями бюджетной политики, планируемыми и достигнутыми результатами использования бюджетных ассигнований.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351" y="468052"/>
            <a:ext cx="7848600" cy="591393"/>
          </a:xfrm>
        </p:spPr>
        <p:txBody>
          <a:bodyPr>
            <a:no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28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Прогноз по основным налоговым доходам бюджета </a:t>
            </a:r>
          </a:p>
        </p:txBody>
      </p: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94B279E5-7D6F-41BC-AEB5-2A7F166AF9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198323"/>
              </p:ext>
            </p:extLst>
          </p:nvPr>
        </p:nvGraphicFramePr>
        <p:xfrm>
          <a:off x="0" y="1673952"/>
          <a:ext cx="4717474" cy="2381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97" y="132666"/>
            <a:ext cx="768783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92280" y="1086730"/>
            <a:ext cx="1835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тысячах рублей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232B0E-0796-43FE-A752-FCFFEB8DA329}"/>
              </a:ext>
            </a:extLst>
          </p:cNvPr>
          <p:cNvSpPr/>
          <p:nvPr/>
        </p:nvSpPr>
        <p:spPr>
          <a:xfrm>
            <a:off x="4788024" y="1279967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Упрощенная система налогообложения </a:t>
            </a:r>
          </a:p>
        </p:txBody>
      </p:sp>
      <p:graphicFrame>
        <p:nvGraphicFramePr>
          <p:cNvPr id="13" name="Объект 3">
            <a:extLst>
              <a:ext uri="{FF2B5EF4-FFF2-40B4-BE49-F238E27FC236}">
                <a16:creationId xmlns:a16="http://schemas.microsoft.com/office/drawing/2014/main" id="{E1900293-2DA8-4D0E-9506-F320D61DB5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6503702"/>
              </p:ext>
            </p:extLst>
          </p:nvPr>
        </p:nvGraphicFramePr>
        <p:xfrm>
          <a:off x="4283968" y="1542800"/>
          <a:ext cx="4717474" cy="2449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Объект 3">
            <a:extLst>
              <a:ext uri="{FF2B5EF4-FFF2-40B4-BE49-F238E27FC236}">
                <a16:creationId xmlns:a16="http://schemas.microsoft.com/office/drawing/2014/main" id="{0DC2281B-A496-4AF3-BA78-41068449D6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129722"/>
              </p:ext>
            </p:extLst>
          </p:nvPr>
        </p:nvGraphicFramePr>
        <p:xfrm>
          <a:off x="107504" y="4019837"/>
          <a:ext cx="4322509" cy="2633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Объект 3">
            <a:extLst>
              <a:ext uri="{FF2B5EF4-FFF2-40B4-BE49-F238E27FC236}">
                <a16:creationId xmlns:a16="http://schemas.microsoft.com/office/drawing/2014/main" id="{2D2F088A-E647-4E20-8264-CE1687D009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08569"/>
              </p:ext>
            </p:extLst>
          </p:nvPr>
        </p:nvGraphicFramePr>
        <p:xfrm>
          <a:off x="4247014" y="4149079"/>
          <a:ext cx="4789482" cy="2520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9DFD659-3B5B-4B82-ADC1-159592E86BBA}"/>
              </a:ext>
            </a:extLst>
          </p:cNvPr>
          <p:cNvSpPr/>
          <p:nvPr/>
        </p:nvSpPr>
        <p:spPr>
          <a:xfrm>
            <a:off x="5796136" y="4077072"/>
            <a:ext cx="1835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ECC4C4-1190-47D4-A0D7-6F9795191627}"/>
              </a:ext>
            </a:extLst>
          </p:cNvPr>
          <p:cNvSpPr/>
          <p:nvPr/>
        </p:nvSpPr>
        <p:spPr>
          <a:xfrm>
            <a:off x="1215861" y="3992074"/>
            <a:ext cx="1835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98B3775-CE91-4B2C-9B30-5AAC236F6654}"/>
              </a:ext>
            </a:extLst>
          </p:cNvPr>
          <p:cNvSpPr/>
          <p:nvPr/>
        </p:nvSpPr>
        <p:spPr>
          <a:xfrm>
            <a:off x="453728" y="1526188"/>
            <a:ext cx="33323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</a:p>
        </p:txBody>
      </p:sp>
    </p:spTree>
    <p:extLst>
      <p:ext uri="{BB962C8B-B14F-4D97-AF65-F5344CB8AC3E}">
        <p14:creationId xmlns:p14="http://schemas.microsoft.com/office/powerpoint/2010/main" val="21694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141" y="404664"/>
            <a:ext cx="7498080" cy="591393"/>
          </a:xfrm>
        </p:spPr>
        <p:txBody>
          <a:bodyPr>
            <a:no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28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Прогноз по основным неналоговым доходам бюджета </a:t>
            </a:r>
          </a:p>
        </p:txBody>
      </p: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94B279E5-7D6F-41BC-AEB5-2A7F166AF9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4021755"/>
              </p:ext>
            </p:extLst>
          </p:nvPr>
        </p:nvGraphicFramePr>
        <p:xfrm>
          <a:off x="0" y="1407340"/>
          <a:ext cx="4499992" cy="2381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888"/>
            <a:ext cx="768783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247656" y="836768"/>
            <a:ext cx="16215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тысячах рублей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232B0E-0796-43FE-A752-FCFFEB8DA329}"/>
              </a:ext>
            </a:extLst>
          </p:cNvPr>
          <p:cNvSpPr/>
          <p:nvPr/>
        </p:nvSpPr>
        <p:spPr>
          <a:xfrm>
            <a:off x="6156176" y="1440926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</a:t>
            </a:r>
          </a:p>
        </p:txBody>
      </p:sp>
      <p:graphicFrame>
        <p:nvGraphicFramePr>
          <p:cNvPr id="13" name="Объект 3">
            <a:extLst>
              <a:ext uri="{FF2B5EF4-FFF2-40B4-BE49-F238E27FC236}">
                <a16:creationId xmlns:a16="http://schemas.microsoft.com/office/drawing/2014/main" id="{E1900293-2DA8-4D0E-9506-F320D61DB5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540348"/>
              </p:ext>
            </p:extLst>
          </p:nvPr>
        </p:nvGraphicFramePr>
        <p:xfrm>
          <a:off x="4331264" y="1292438"/>
          <a:ext cx="4717474" cy="2449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Объект 3">
            <a:extLst>
              <a:ext uri="{FF2B5EF4-FFF2-40B4-BE49-F238E27FC236}">
                <a16:creationId xmlns:a16="http://schemas.microsoft.com/office/drawing/2014/main" id="{0DC2281B-A496-4AF3-BA78-41068449D6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920557"/>
              </p:ext>
            </p:extLst>
          </p:nvPr>
        </p:nvGraphicFramePr>
        <p:xfrm>
          <a:off x="105475" y="4346412"/>
          <a:ext cx="4250501" cy="2381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Объект 3">
            <a:extLst>
              <a:ext uri="{FF2B5EF4-FFF2-40B4-BE49-F238E27FC236}">
                <a16:creationId xmlns:a16="http://schemas.microsoft.com/office/drawing/2014/main" id="{2D2F088A-E647-4E20-8264-CE1687D009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8933350"/>
              </p:ext>
            </p:extLst>
          </p:nvPr>
        </p:nvGraphicFramePr>
        <p:xfrm>
          <a:off x="4232169" y="4149080"/>
          <a:ext cx="4794865" cy="2339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9DFD659-3B5B-4B82-ADC1-159592E86BBA}"/>
              </a:ext>
            </a:extLst>
          </p:cNvPr>
          <p:cNvSpPr/>
          <p:nvPr/>
        </p:nvSpPr>
        <p:spPr>
          <a:xfrm>
            <a:off x="5004048" y="3809944"/>
            <a:ext cx="4022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услуг, работ) и компенсации затрат государства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ECC4C4-1190-47D4-A0D7-6F9795191627}"/>
              </a:ext>
            </a:extLst>
          </p:cNvPr>
          <p:cNvSpPr/>
          <p:nvPr/>
        </p:nvSpPr>
        <p:spPr>
          <a:xfrm>
            <a:off x="568069" y="3640668"/>
            <a:ext cx="3843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98B3775-CE91-4B2C-9B30-5AAC236F6654}"/>
              </a:ext>
            </a:extLst>
          </p:cNvPr>
          <p:cNvSpPr/>
          <p:nvPr/>
        </p:nvSpPr>
        <p:spPr>
          <a:xfrm>
            <a:off x="611560" y="1335336"/>
            <a:ext cx="3065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 </a:t>
            </a:r>
          </a:p>
        </p:txBody>
      </p:sp>
    </p:spTree>
    <p:extLst>
      <p:ext uri="{BB962C8B-B14F-4D97-AF65-F5344CB8AC3E}">
        <p14:creationId xmlns:p14="http://schemas.microsoft.com/office/powerpoint/2010/main" val="244907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-1"/>
            <a:ext cx="7413808" cy="1268761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24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Оценка выпадающих доходов Сысертского городского округа от предоставления льгот по местным налогам</a:t>
            </a: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2776"/>
            <a:ext cx="768783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64288" y="1412776"/>
            <a:ext cx="1835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тысячах рублей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FEFF6CCF-2A84-41AB-BF07-8E9544754352}"/>
              </a:ext>
            </a:extLst>
          </p:cNvPr>
          <p:cNvGraphicFramePr>
            <a:graphicFrameLocks noGrp="1"/>
          </p:cNvGraphicFramePr>
          <p:nvPr/>
        </p:nvGraphicFramePr>
        <p:xfrm>
          <a:off x="611561" y="1720553"/>
          <a:ext cx="8224330" cy="2666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6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0747">
                  <a:extLst>
                    <a:ext uri="{9D8B030D-6E8A-4147-A177-3AD203B41FA5}">
                      <a16:colId xmlns:a16="http://schemas.microsoft.com/office/drawing/2014/main" val="3881743265"/>
                    </a:ext>
                  </a:extLst>
                </a:gridCol>
                <a:gridCol w="168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1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налога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 2021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Отчет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2022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278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налог, всего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46 922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40 356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40 356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1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7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19 628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19 690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19 690 </a:t>
                      </a:r>
                    </a:p>
                    <a:p>
                      <a:pPr marL="0" algn="ctr" defTabSz="457200" rtl="0" eaLnBrk="1" latinLnBrk="0" hangingPunct="1"/>
                      <a:endParaRPr lang="ru-RU" sz="1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278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27 294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28 398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28 398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D4D9F340-776E-43E3-98F2-AF9A60F24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13352"/>
            <a:ext cx="1944216" cy="20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1B5229-519E-46AF-8E90-800DCEDC787B}"/>
              </a:ext>
            </a:extLst>
          </p:cNvPr>
          <p:cNvSpPr/>
          <p:nvPr/>
        </p:nvSpPr>
        <p:spPr>
          <a:xfrm>
            <a:off x="611560" y="4513351"/>
            <a:ext cx="6192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Liberation Serif" panose="02020603050405020304" pitchFamily="18" charset="0"/>
              </a:rPr>
              <a:t>Гражданин имеющий право на льготу и несколько земельных участков, вправе выбрать, по какому из них желает получить вычет. В п. 6.1 ст. 391 НК РФ предусмотрен уведомительный порядок, с помощью которого гражданин сообщает налоговым органам о своем желании воспользоваться вычетом по конкретному участку.</a:t>
            </a:r>
          </a:p>
        </p:txBody>
      </p:sp>
    </p:spTree>
    <p:extLst>
      <p:ext uri="{BB962C8B-B14F-4D97-AF65-F5344CB8AC3E}">
        <p14:creationId xmlns:p14="http://schemas.microsoft.com/office/powerpoint/2010/main" val="188821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14289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051964"/>
              </p:ext>
            </p:extLst>
          </p:nvPr>
        </p:nvGraphicFramePr>
        <p:xfrm>
          <a:off x="357158" y="1643051"/>
          <a:ext cx="7929618" cy="2344840"/>
        </p:xfrm>
        <a:graphic>
          <a:graphicData uri="http://schemas.openxmlformats.org/drawingml/2006/table">
            <a:tbl>
              <a:tblPr/>
              <a:tblGrid>
                <a:gridCol w="313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7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209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Дотации</a:t>
                      </a:r>
                      <a:endParaRPr lang="ru-RU" sz="1100" b="1" i="0" baseline="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(лат. «Dotatio» – дар, пожертвование)</a:t>
                      </a:r>
                      <a:endParaRPr lang="ru-RU" sz="1100" b="1" i="0" baseline="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108000" marB="0">
                    <a:lnL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ED"/>
                    </a:solidFill>
                  </a:tcPr>
                </a:tc>
                <a:tc>
                  <a:txBody>
                    <a:bodyPr/>
                    <a:lstStyle/>
                    <a:p>
                      <a:pPr marL="7200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Безвозмездная финансовая</a:t>
                      </a:r>
                      <a:endParaRPr lang="ru-RU" sz="110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9525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помощь государства</a:t>
                      </a:r>
                      <a:endParaRPr lang="ru-RU" sz="110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108000" marB="0">
                    <a:lnL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15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Субвенции</a:t>
                      </a:r>
                      <a:endParaRPr lang="ru-RU" sz="1100" b="1" i="0" baseline="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(лат. «Subvenire» – приходить на помощь)</a:t>
                      </a:r>
                      <a:endParaRPr lang="ru-RU" sz="1100" b="1" i="0" baseline="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108000" marB="0">
                    <a:lnL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8D9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Предоставляются на</a:t>
                      </a:r>
                      <a:r>
                        <a:rPr lang="ru-RU" sz="1100" b="1" baseline="0" dirty="0">
                          <a:solidFill>
                            <a:srgbClr val="024A48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500" b="1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финансирование</a:t>
                      </a:r>
                      <a:endParaRPr lang="ru-RU" sz="110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«переданных» другим публично-правовым</a:t>
                      </a:r>
                      <a:endParaRPr lang="ru-RU" sz="110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образованиям полномочий</a:t>
                      </a:r>
                      <a:endParaRPr lang="ru-RU" sz="110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108000" marB="0">
                    <a:lnL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88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Субсидии</a:t>
                      </a:r>
                      <a:endParaRPr lang="ru-RU" sz="1100" b="1" i="0" baseline="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(лат. «Subsidium» – поддержка)</a:t>
                      </a:r>
                      <a:endParaRPr lang="ru-RU" sz="1100" b="1" i="0" baseline="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108000" marB="0">
                    <a:lnL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ED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Предоставляются на</a:t>
                      </a:r>
                      <a:r>
                        <a:rPr lang="ru-RU" sz="1100" b="1" baseline="0" dirty="0">
                          <a:solidFill>
                            <a:srgbClr val="024A48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500" b="1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условиях долевого</a:t>
                      </a:r>
                      <a:endParaRPr lang="ru-RU" sz="110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24A48"/>
                          </a:solidFill>
                          <a:latin typeface="Cambria"/>
                          <a:ea typeface="Times New Roman"/>
                          <a:cs typeface="Cambria"/>
                        </a:rPr>
                        <a:t>софинансирования расходов других бюджетов</a:t>
                      </a:r>
                      <a:endParaRPr lang="ru-RU" sz="1100" dirty="0">
                        <a:solidFill>
                          <a:srgbClr val="024A4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108000" marB="0">
                    <a:lnL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14282" y="3983372"/>
            <a:ext cx="859717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направлены на:</a:t>
            </a:r>
            <a:endParaRPr kumimoji="0" lang="ru-RU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 marR="0" lvl="0" indent="-95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стимулирование экономического роста;</a:t>
            </a:r>
            <a:endParaRPr kumimoji="0" lang="ru-RU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 marR="0" lvl="0" indent="-95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выравнивание бюджетной обеспеченности территорий и обеспечение равномерного доступа к гарантированному набору государственных услуг на всей территории;</a:t>
            </a:r>
            <a:endParaRPr kumimoji="0" lang="ru-RU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 marR="0" lvl="0" indent="-95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компенсацию нижестоящим бюджетам затрат на финансирование мероприятий общенационального значения, стоимость которых превышает доходные возможности данных бюджетов;</a:t>
            </a:r>
            <a:endParaRPr kumimoji="0" lang="ru-RU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 marR="0" lvl="0" indent="-95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поощрение реализации экономических и социальных реформ нижестоящими органами власти на своей территории.</a:t>
            </a:r>
            <a:endParaRPr kumimoji="0" lang="ru-RU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151791"/>
            <a:ext cx="79296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</a:t>
            </a:r>
            <a:br>
              <a:rPr lang="ru-RU" sz="2800" b="1" dirty="0">
                <a:ln w="18415" cmpd="sng">
                  <a:noFill/>
                  <a:prstDash val="solid"/>
                </a:ln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направляемые из одного уровня</a:t>
            </a:r>
            <a:br>
              <a:rPr lang="ru-RU" sz="2800" b="1" dirty="0">
                <a:ln w="18415" cmpd="sng">
                  <a:noFill/>
                  <a:prstDash val="solid"/>
                </a:ln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системы в другой</a:t>
            </a:r>
            <a:endParaRPr lang="ru-RU" sz="2800" b="1" dirty="0">
              <a:solidFill>
                <a:srgbClr val="0318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072936" y="-54003"/>
            <a:ext cx="7776864" cy="876300"/>
          </a:xfrm>
          <a:prstGeom prst="rect">
            <a:avLst/>
          </a:prstGeom>
          <a:effectLst/>
        </p:spPr>
        <p:txBody>
          <a:bodyPr anchor="ctr"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поступления, предусмотренные в виде субвенций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45028441"/>
              </p:ext>
            </p:extLst>
          </p:nvPr>
        </p:nvGraphicFramePr>
        <p:xfrm>
          <a:off x="214282" y="1374264"/>
          <a:ext cx="4238737" cy="5011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609486" y="1891053"/>
            <a:ext cx="1070748" cy="583626"/>
          </a:xfrm>
          <a:prstGeom prst="roundRect">
            <a:avLst/>
          </a:prstGeom>
          <a:solidFill>
            <a:srgbClr val="A66BD3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877,86</a:t>
            </a:r>
            <a:endParaRPr lang="ru-RU" sz="1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80564" y="2845843"/>
            <a:ext cx="1070748" cy="71742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20,51</a:t>
            </a:r>
            <a:endParaRPr lang="ru-RU" sz="1400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72000" y="3706337"/>
            <a:ext cx="1078823" cy="697646"/>
          </a:xfrm>
          <a:prstGeom prst="roundRect">
            <a:avLst/>
          </a:prstGeom>
          <a:solidFill>
            <a:srgbClr val="3C2EA2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chemeClr val="tx2">
                    <a:lumMod val="10000"/>
                    <a:lumOff val="9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12,35</a:t>
            </a:r>
            <a:endParaRPr lang="ru-RU" sz="1400" b="1" dirty="0">
              <a:ln w="1905"/>
              <a:solidFill>
                <a:schemeClr val="tx2">
                  <a:lumMod val="10000"/>
                  <a:lumOff val="9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chemeClr val="tx2">
                    <a:lumMod val="10000"/>
                    <a:lumOff val="9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532641" y="1008370"/>
            <a:ext cx="1076360" cy="663810"/>
          </a:xfrm>
          <a:prstGeom prst="roundRect">
            <a:avLst/>
          </a:prstGeom>
          <a:solidFill>
            <a:srgbClr val="A7D971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1 038,72</a:t>
            </a:r>
            <a:endParaRPr lang="ru-RU" sz="1500" b="1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15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5689784" y="1015586"/>
            <a:ext cx="1116904" cy="667134"/>
          </a:xfrm>
          <a:prstGeom prst="roundRect">
            <a:avLst/>
          </a:prstGeom>
          <a:solidFill>
            <a:srgbClr val="A7D971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1 144,51</a:t>
            </a:r>
            <a:endParaRPr lang="ru-RU" sz="1500" b="1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1513" y="1552741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n w="1905"/>
                <a:solidFill>
                  <a:srgbClr val="00194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</p:txBody>
      </p:sp>
      <p:pic>
        <p:nvPicPr>
          <p:cNvPr id="22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6857" y="152800"/>
            <a:ext cx="723928" cy="11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29397" y="698659"/>
            <a:ext cx="1060646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12700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0" cap="none" spc="0" dirty="0">
                <a:ln w="12700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0" cap="none" spc="0" dirty="0">
                <a:ln w="12700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sz="1600" b="0" cap="none" spc="0" dirty="0">
              <a:ln w="12700" cmpd="sng">
                <a:solidFill>
                  <a:srgbClr val="00194C"/>
                </a:solidFill>
                <a:prstDash val="solid"/>
              </a:ln>
              <a:solidFill>
                <a:srgbClr val="00194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12555" y="724908"/>
            <a:ext cx="927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n w="12700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dirty="0">
                <a:ln w="12700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n w="12700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sz="1600" dirty="0">
              <a:ln w="12700" cmpd="sng">
                <a:solidFill>
                  <a:srgbClr val="00194C"/>
                </a:solidFill>
                <a:prstDash val="solid"/>
              </a:ln>
              <a:solidFill>
                <a:srgbClr val="00194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28469" y="724908"/>
            <a:ext cx="927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n w="12700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dirty="0">
                <a:ln w="12700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ln w="12700" cmpd="sng">
                  <a:solidFill>
                    <a:srgbClr val="00194C"/>
                  </a:solidFill>
                  <a:prstDash val="solid"/>
                </a:ln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sz="1600" dirty="0">
              <a:ln w="12700" cmpd="sng">
                <a:solidFill>
                  <a:srgbClr val="00194C"/>
                </a:solidFill>
                <a:prstDash val="solid"/>
              </a:ln>
              <a:solidFill>
                <a:srgbClr val="00194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37553" y="725514"/>
            <a:ext cx="927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sz="1600" dirty="0">
              <a:ln w="12700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925669" y="1050258"/>
            <a:ext cx="1071570" cy="607122"/>
          </a:xfrm>
          <a:prstGeom prst="roundRect">
            <a:avLst/>
          </a:prstGeom>
          <a:solidFill>
            <a:srgbClr val="A7D971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1 182,72</a:t>
            </a:r>
            <a:endParaRPr lang="ru-RU" sz="1500" b="1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069798" y="1050258"/>
            <a:ext cx="1027017" cy="607122"/>
          </a:xfrm>
          <a:prstGeom prst="roundRect">
            <a:avLst/>
          </a:prstGeom>
          <a:solidFill>
            <a:srgbClr val="A7D971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1 205,44</a:t>
            </a:r>
            <a:endParaRPr lang="ru-RU" sz="1500" b="1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756673" y="1907267"/>
            <a:ext cx="1070748" cy="583625"/>
          </a:xfrm>
          <a:prstGeom prst="roundRect">
            <a:avLst/>
          </a:prstGeom>
          <a:solidFill>
            <a:srgbClr val="A66BD3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942,99</a:t>
            </a:r>
            <a:endParaRPr lang="ru-RU" sz="1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933923" y="1907267"/>
            <a:ext cx="1070748" cy="583626"/>
          </a:xfrm>
          <a:prstGeom prst="roundRect">
            <a:avLst/>
          </a:prstGeom>
          <a:solidFill>
            <a:srgbClr val="A66BD3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1 138,26</a:t>
            </a:r>
            <a:endParaRPr lang="ru-RU" sz="1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161138" y="1892573"/>
            <a:ext cx="998898" cy="583625"/>
          </a:xfrm>
          <a:prstGeom prst="roundRect">
            <a:avLst/>
          </a:prstGeom>
          <a:solidFill>
            <a:srgbClr val="A66BD3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1 160,76</a:t>
            </a:r>
            <a:endParaRPr lang="ru-RU" sz="1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532641" y="4690127"/>
            <a:ext cx="1118182" cy="697646"/>
          </a:xfrm>
          <a:prstGeom prst="roundRect">
            <a:avLst/>
          </a:prstGeom>
          <a:solidFill>
            <a:srgbClr val="DFBC89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114,77</a:t>
            </a:r>
            <a:endParaRPr lang="ru-RU" sz="1400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756673" y="2875806"/>
            <a:ext cx="1090018" cy="72008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26,02</a:t>
            </a:r>
            <a:endParaRPr lang="ru-RU" sz="1400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979926" y="2875856"/>
            <a:ext cx="1024136" cy="727387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26,02</a:t>
            </a:r>
            <a:endParaRPr lang="ru-RU" sz="1400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16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119095" y="2896714"/>
            <a:ext cx="998898" cy="678263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26,02</a:t>
            </a:r>
            <a:endParaRPr lang="ru-RU" sz="1400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16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706680" y="3725716"/>
            <a:ext cx="1110779" cy="697646"/>
          </a:xfrm>
          <a:prstGeom prst="roundRect">
            <a:avLst/>
          </a:prstGeom>
          <a:solidFill>
            <a:srgbClr val="3C2EA2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chemeClr val="tx2">
                    <a:lumMod val="10000"/>
                    <a:lumOff val="9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14,19</a:t>
            </a:r>
            <a:endParaRPr lang="ru-RU" sz="1400" b="1" dirty="0">
              <a:ln w="1905"/>
              <a:solidFill>
                <a:schemeClr val="tx2">
                  <a:lumMod val="10000"/>
                  <a:lumOff val="9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chemeClr val="tx2">
                    <a:lumMod val="10000"/>
                    <a:lumOff val="9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909248" y="3706337"/>
            <a:ext cx="1078823" cy="697646"/>
          </a:xfrm>
          <a:prstGeom prst="roundRect">
            <a:avLst/>
          </a:prstGeom>
          <a:solidFill>
            <a:srgbClr val="3C2EA2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chemeClr val="tx2">
                    <a:lumMod val="10000"/>
                    <a:lumOff val="9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14,75</a:t>
            </a:r>
            <a:endParaRPr lang="ru-RU" sz="1400" b="1" dirty="0">
              <a:ln w="1905"/>
              <a:solidFill>
                <a:schemeClr val="tx2">
                  <a:lumMod val="10000"/>
                  <a:lumOff val="9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chemeClr val="tx2">
                    <a:lumMod val="10000"/>
                    <a:lumOff val="9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8100916" y="3706337"/>
            <a:ext cx="1023771" cy="678262"/>
          </a:xfrm>
          <a:prstGeom prst="roundRect">
            <a:avLst/>
          </a:prstGeom>
          <a:solidFill>
            <a:srgbClr val="3C2EA2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chemeClr val="tx2">
                    <a:lumMod val="10000"/>
                    <a:lumOff val="9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15,34</a:t>
            </a:r>
            <a:endParaRPr lang="ru-RU" sz="1400" b="1" dirty="0">
              <a:ln w="1905"/>
              <a:solidFill>
                <a:schemeClr val="tx2">
                  <a:lumMod val="10000"/>
                  <a:lumOff val="9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chemeClr val="tx2">
                    <a:lumMod val="10000"/>
                    <a:lumOff val="9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735776" y="4680856"/>
            <a:ext cx="1131813" cy="697646"/>
          </a:xfrm>
          <a:prstGeom prst="roundRect">
            <a:avLst/>
          </a:prstGeom>
          <a:solidFill>
            <a:srgbClr val="DFBC89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144,63</a:t>
            </a:r>
            <a:endParaRPr lang="ru-RU" sz="1400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927347" y="4710688"/>
            <a:ext cx="1078823" cy="697646"/>
          </a:xfrm>
          <a:prstGeom prst="roundRect">
            <a:avLst/>
          </a:prstGeom>
          <a:solidFill>
            <a:srgbClr val="DFBC89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150,35</a:t>
            </a:r>
            <a:endParaRPr lang="ru-RU" sz="1400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16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088865" y="4680444"/>
            <a:ext cx="988882" cy="696196"/>
          </a:xfrm>
          <a:prstGeom prst="roundRect">
            <a:avLst/>
          </a:prstGeom>
          <a:solidFill>
            <a:srgbClr val="DFBC89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154,44</a:t>
            </a:r>
            <a:endParaRPr lang="ru-RU" sz="1400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1" name="Скругленный прямоугольник 36">
            <a:extLst>
              <a:ext uri="{FF2B5EF4-FFF2-40B4-BE49-F238E27FC236}">
                <a16:creationId xmlns:a16="http://schemas.microsoft.com/office/drawing/2014/main" id="{60E24078-D5B9-487B-808D-FCAC86AB61CA}"/>
              </a:ext>
            </a:extLst>
          </p:cNvPr>
          <p:cNvSpPr/>
          <p:nvPr/>
        </p:nvSpPr>
        <p:spPr>
          <a:xfrm>
            <a:off x="4510298" y="5597422"/>
            <a:ext cx="1118182" cy="561919"/>
          </a:xfrm>
          <a:prstGeom prst="roundRect">
            <a:avLst/>
          </a:prstGeom>
          <a:solidFill>
            <a:srgbClr val="41D7E7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4" name="Скругленный прямоугольник 36">
            <a:extLst>
              <a:ext uri="{FF2B5EF4-FFF2-40B4-BE49-F238E27FC236}">
                <a16:creationId xmlns:a16="http://schemas.microsoft.com/office/drawing/2014/main" id="{F8012FBB-DF4D-45FE-99F1-137A665C24CB}"/>
              </a:ext>
            </a:extLst>
          </p:cNvPr>
          <p:cNvSpPr/>
          <p:nvPr/>
        </p:nvSpPr>
        <p:spPr>
          <a:xfrm>
            <a:off x="5716989" y="5587937"/>
            <a:ext cx="1118182" cy="568820"/>
          </a:xfrm>
          <a:prstGeom prst="roundRect">
            <a:avLst/>
          </a:prstGeom>
          <a:solidFill>
            <a:srgbClr val="41D7E7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1,45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5" name="Скругленный прямоугольник 36">
            <a:extLst>
              <a:ext uri="{FF2B5EF4-FFF2-40B4-BE49-F238E27FC236}">
                <a16:creationId xmlns:a16="http://schemas.microsoft.com/office/drawing/2014/main" id="{7AA8B3FF-64C7-4854-B990-BA8DB65C6120}"/>
              </a:ext>
            </a:extLst>
          </p:cNvPr>
          <p:cNvSpPr/>
          <p:nvPr/>
        </p:nvSpPr>
        <p:spPr>
          <a:xfrm>
            <a:off x="6888315" y="5594869"/>
            <a:ext cx="1118182" cy="538223"/>
          </a:xfrm>
          <a:prstGeom prst="roundRect">
            <a:avLst/>
          </a:prstGeom>
          <a:solidFill>
            <a:srgbClr val="41D7E7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1,42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6" name="Скругленный прямоугольник 36">
            <a:extLst>
              <a:ext uri="{FF2B5EF4-FFF2-40B4-BE49-F238E27FC236}">
                <a16:creationId xmlns:a16="http://schemas.microsoft.com/office/drawing/2014/main" id="{4A8A1392-1BF1-4002-A0E1-DDE17E4EA6F2}"/>
              </a:ext>
            </a:extLst>
          </p:cNvPr>
          <p:cNvSpPr/>
          <p:nvPr/>
        </p:nvSpPr>
        <p:spPr>
          <a:xfrm>
            <a:off x="8099701" y="5594869"/>
            <a:ext cx="1019021" cy="537617"/>
          </a:xfrm>
          <a:prstGeom prst="roundRect">
            <a:avLst/>
          </a:prstGeom>
          <a:solidFill>
            <a:srgbClr val="41D7E7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1,42 </a:t>
            </a:r>
            <a:endParaRPr lang="ru-RU" sz="1400" b="1" dirty="0">
              <a:ln w="1905"/>
              <a:solidFill>
                <a:srgbClr val="2F22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2F22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61946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07292"/>
            <a:ext cx="7848872" cy="12774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cap="none" dirty="0">
                <a:solidFill>
                  <a:srgbClr val="0318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                               Сысертского городского округа на 2022 год                                                          и плановый период 2023 и 2024 годов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19917"/>
            <a:ext cx="8640960" cy="4896544"/>
          </a:xfrm>
        </p:spPr>
        <p:txBody>
          <a:bodyPr>
            <a:normAutofit fontScale="77500" lnSpcReduction="20000"/>
          </a:bodyPr>
          <a:lstStyle/>
          <a:p>
            <a:pPr marL="95250" indent="4572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100" b="1" dirty="0">
                <a:solidFill>
                  <a:srgbClr val="03181B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Основной целью бюджетной политики Сысертского городского округа является эффективное управление средствами бюджета Сысертского городского округа при достижении приоритетных целей социально-экономического развития территории.</a:t>
            </a:r>
          </a:p>
          <a:p>
            <a:pPr marL="0" indent="457200" algn="just">
              <a:lnSpc>
                <a:spcPct val="120000"/>
              </a:lnSpc>
              <a:buNone/>
            </a:pPr>
            <a:r>
              <a:rPr lang="ru-RU" sz="2100" b="1" dirty="0">
                <a:solidFill>
                  <a:srgbClr val="03181B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 среднесрочной перспективе бюджетная политика Сысертского городского округа сохранит свои приоритеты и будет сконцентрирована на решении следующих основных задач: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динамичного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Сысертского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округа, создание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 повышение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долгосрочной устойчивости и сбалансированности бюджета Сысертского городского округа, в том числе с учетом взвешенного подхода к управлению бюджетными средствами, повышения эффективности и результативности бюджетных расходов, первоочередного финансирования расходных обязательств социально значимого характера.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дальнейшего развития методологии разработки и реализации муниципальных программ Сысертского городского округа, повышение качества их планирования и эффективности реализации исходя из необходимости достижения национальных целей развития Российской Федерации и Свердловской области с закреплением персональной ответственности.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открытости бюджетного процесса и вовлечение в него граждан, проживающих на территории Сысертского городского округа, в том числе путем развития инициативного бюджетирования на территории Сысертского городского округа.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планирования с использованием муниципальных программах Сысертского городского округа и бюджетного прогноза Сысертского городского округа на долгосрочный период.</a:t>
            </a:r>
          </a:p>
          <a:p>
            <a:pPr marL="0" indent="0" algn="just">
              <a:lnSpc>
                <a:spcPct val="110000"/>
              </a:lnSpc>
              <a:buClr>
                <a:schemeClr val="tx1">
                  <a:lumMod val="75000"/>
                </a:schemeClr>
              </a:buClr>
              <a:buNone/>
            </a:pPr>
            <a:endParaRPr lang="ru-RU" sz="17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</a:pPr>
            <a:endParaRPr lang="ru-RU" sz="1600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4" y="205804"/>
            <a:ext cx="768784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6093296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Сысертского городского округа от  15.11.20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года № 2458 «Об утверждении Основных направлений бюджетной и налоговой политики Сысертского городского округа на 2022 год и на плановый период 2023 и 2024 годов и долговой политики Сысертского городского округа на 2022 год и плановый период 2023 и 202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годов»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661" y="21657"/>
            <a:ext cx="7715336" cy="2829956"/>
          </a:xfrm>
        </p:spPr>
        <p:txBody>
          <a:bodyPr>
            <a:noAutofit/>
          </a:bodyPr>
          <a:lstStyle/>
          <a:p>
            <a:pPr algn="ctr"/>
            <a:r>
              <a:rPr lang="ru-RU" sz="2800" b="1" i="1" cap="none" dirty="0">
                <a:solidFill>
                  <a:srgbClr val="0318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–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</a:t>
            </a:r>
            <a:br>
              <a:rPr lang="ru-RU" sz="2800" b="1" cap="none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(ст. 6, “Бюджетный кодекс российской федерации")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844864"/>
            <a:ext cx="8788116" cy="3643338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это 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направляемые на финансовое обеспечение задач и функций государства и местного самоуправления. 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расходов: 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 (приложение 4 к Решению)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 (функциям государства) </a:t>
            </a:r>
          </a:p>
          <a:p>
            <a:pPr>
              <a:spcBef>
                <a:spcPts val="0"/>
              </a:spcBef>
              <a:buClr>
                <a:schemeClr val="tx1"/>
              </a:buClr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(приложение 3 к Решению)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муниципальных программ</a:t>
            </a:r>
          </a:p>
          <a:p>
            <a:pPr>
              <a:spcBef>
                <a:spcPts val="0"/>
              </a:spcBef>
              <a:buClr>
                <a:schemeClr val="tx1"/>
              </a:buClr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(приложение 6 к Решению)</a:t>
            </a:r>
          </a:p>
        </p:txBody>
      </p:sp>
      <p:pic>
        <p:nvPicPr>
          <p:cNvPr id="8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353" y="197758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319c4d8419f8e817615fd339039af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2" y="4714884"/>
            <a:ext cx="2571768" cy="17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4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179218" y="369877"/>
            <a:ext cx="7964781" cy="876300"/>
          </a:xfrm>
          <a:prstGeom prst="rect">
            <a:avLst/>
          </a:prstGeom>
        </p:spPr>
        <p:txBody>
          <a:bodyPr anchor="ctr"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03181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расходов бюджета Сысертского городского округа на 2022 год по разделам с учетом переданных полномочий (в млн. рублей</a:t>
            </a:r>
            <a:r>
              <a:rPr lang="ru-RU" sz="2800" b="1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50682" y="1587481"/>
            <a:ext cx="320790" cy="335167"/>
          </a:xfrm>
          <a:prstGeom prst="rect">
            <a:avLst/>
          </a:prstGeom>
          <a:solidFill>
            <a:srgbClr val="4AD9E8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214678" y="5399208"/>
            <a:ext cx="370751" cy="372405"/>
          </a:xfrm>
          <a:prstGeom prst="rect">
            <a:avLst/>
          </a:prstGeom>
          <a:solidFill>
            <a:srgbClr val="9FD45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325705" y="1587481"/>
            <a:ext cx="2738060" cy="4001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9000" cmpd="sng">
                  <a:noFill/>
                  <a:prstDash val="solid"/>
                </a:ln>
                <a:solidFill>
                  <a:srgbClr val="10707A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Социальная  сфера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874064" y="5213801"/>
            <a:ext cx="3672719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Производственная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сфера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550103" y="1674993"/>
            <a:ext cx="388551" cy="3416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250682" y="2143319"/>
            <a:ext cx="2332265" cy="713971"/>
          </a:xfrm>
          <a:prstGeom prst="roundRect">
            <a:avLst/>
          </a:prstGeom>
          <a:solidFill>
            <a:srgbClr val="4AD9E8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353663" y="2186842"/>
            <a:ext cx="2160491" cy="3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55" name="TextBox 54"/>
          <p:cNvSpPr txBox="1"/>
          <p:nvPr/>
        </p:nvSpPr>
        <p:spPr bwMode="auto">
          <a:xfrm>
            <a:off x="519496" y="2492621"/>
            <a:ext cx="2041525" cy="3387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1 727,16 млн. руб.</a:t>
            </a:r>
          </a:p>
        </p:txBody>
      </p:sp>
      <p:grpSp>
        <p:nvGrpSpPr>
          <p:cNvPr id="24599" name="Группа 77"/>
          <p:cNvGrpSpPr>
            <a:grpSpLocks/>
          </p:cNvGrpSpPr>
          <p:nvPr/>
        </p:nvGrpSpPr>
        <p:grpSpPr bwMode="auto">
          <a:xfrm>
            <a:off x="264923" y="3053894"/>
            <a:ext cx="2412242" cy="732250"/>
            <a:chOff x="134956" y="2083074"/>
            <a:chExt cx="2088232" cy="904612"/>
          </a:xfrm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134956" y="2105206"/>
              <a:ext cx="2017203" cy="882480"/>
            </a:xfrm>
            <a:prstGeom prst="roundRect">
              <a:avLst/>
            </a:prstGeom>
            <a:solidFill>
              <a:srgbClr val="4AD9E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07333" y="2083074"/>
              <a:ext cx="1584176" cy="4757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900" b="1" i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Культура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4956" y="2496808"/>
              <a:ext cx="2088232" cy="4186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232,0</a:t>
              </a:r>
              <a:r>
                <a:rPr lang="en-US" sz="16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млн. руб.</a:t>
              </a:r>
            </a:p>
          </p:txBody>
        </p:sp>
      </p:grpSp>
      <p:grpSp>
        <p:nvGrpSpPr>
          <p:cNvPr id="24600" name="Группа 6"/>
          <p:cNvGrpSpPr>
            <a:grpSpLocks/>
          </p:cNvGrpSpPr>
          <p:nvPr/>
        </p:nvGrpSpPr>
        <p:grpSpPr bwMode="auto">
          <a:xfrm>
            <a:off x="200079" y="3929066"/>
            <a:ext cx="2477086" cy="917575"/>
            <a:chOff x="102406" y="4415744"/>
            <a:chExt cx="2090746" cy="683205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171183" y="4415744"/>
              <a:ext cx="1952715" cy="683205"/>
            </a:xfrm>
            <a:prstGeom prst="roundRect">
              <a:avLst/>
            </a:prstGeom>
            <a:solidFill>
              <a:srgbClr val="4AD9E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2406" y="4430389"/>
              <a:ext cx="2090746" cy="4354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i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Социальная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i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политика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51603" y="4791848"/>
              <a:ext cx="1773748" cy="2520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207,85 млн. руб.</a:t>
              </a:r>
            </a:p>
          </p:txBody>
        </p:sp>
      </p:grpSp>
      <p:sp>
        <p:nvSpPr>
          <p:cNvPr id="87" name="Скругленный прямоугольник 86"/>
          <p:cNvSpPr/>
          <p:nvPr/>
        </p:nvSpPr>
        <p:spPr>
          <a:xfrm>
            <a:off x="257537" y="4970951"/>
            <a:ext cx="2337577" cy="949457"/>
          </a:xfrm>
          <a:prstGeom prst="roundRect">
            <a:avLst/>
          </a:prstGeom>
          <a:solidFill>
            <a:srgbClr val="4AD9E8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8" name="TextBox 87"/>
          <p:cNvSpPr txBox="1"/>
          <p:nvPr/>
        </p:nvSpPr>
        <p:spPr>
          <a:xfrm>
            <a:off x="300442" y="5000636"/>
            <a:ext cx="2333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87771" y="5503628"/>
            <a:ext cx="1773748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64,45 млн. руб.</a:t>
            </a:r>
            <a:endParaRPr lang="ru-RU" sz="1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572082" y="5860132"/>
            <a:ext cx="2358625" cy="807079"/>
          </a:xfrm>
          <a:prstGeom prst="roundRect">
            <a:avLst/>
          </a:prstGeom>
          <a:solidFill>
            <a:srgbClr val="9FD45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2" name="TextBox 91"/>
          <p:cNvSpPr txBox="1"/>
          <p:nvPr/>
        </p:nvSpPr>
        <p:spPr>
          <a:xfrm>
            <a:off x="2602440" y="5964728"/>
            <a:ext cx="236788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ln w="1905"/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634260" y="6263671"/>
            <a:ext cx="21554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0047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201,92 млн. руб.</a:t>
            </a: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5030816" y="5896634"/>
            <a:ext cx="1928826" cy="777317"/>
          </a:xfrm>
          <a:prstGeom prst="roundRect">
            <a:avLst/>
          </a:prstGeom>
          <a:solidFill>
            <a:srgbClr val="9FD45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5" name="TextBox 94"/>
          <p:cNvSpPr txBox="1"/>
          <p:nvPr/>
        </p:nvSpPr>
        <p:spPr>
          <a:xfrm>
            <a:off x="5256238" y="5988967"/>
            <a:ext cx="154863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n w="1905"/>
                <a:solidFill>
                  <a:srgbClr val="0047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ЖКХ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091303" y="6279520"/>
            <a:ext cx="1928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rgbClr val="0047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201,92</a:t>
            </a:r>
            <a:r>
              <a:rPr lang="en-US" sz="1400" b="1" dirty="0">
                <a:ln w="1905"/>
                <a:solidFill>
                  <a:srgbClr val="0047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n w="1905"/>
                <a:solidFill>
                  <a:srgbClr val="0047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r>
              <a:rPr lang="ru-RU" b="1" dirty="0">
                <a:ln w="1905"/>
                <a:solidFill>
                  <a:srgbClr val="0047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7000176" y="4420519"/>
            <a:ext cx="1928826" cy="76616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24619" name="Группа 8"/>
          <p:cNvGrpSpPr>
            <a:grpSpLocks/>
          </p:cNvGrpSpPr>
          <p:nvPr/>
        </p:nvGrpSpPr>
        <p:grpSpPr bwMode="auto">
          <a:xfrm>
            <a:off x="6880370" y="2096922"/>
            <a:ext cx="2150754" cy="883091"/>
            <a:chOff x="6881051" y="3492496"/>
            <a:chExt cx="2195736" cy="817866"/>
          </a:xfrm>
        </p:grpSpPr>
        <p:sp>
          <p:nvSpPr>
            <p:cNvPr id="100" name="Скругленный прямоугольник 99"/>
            <p:cNvSpPr/>
            <p:nvPr/>
          </p:nvSpPr>
          <p:spPr>
            <a:xfrm>
              <a:off x="6948264" y="3492496"/>
              <a:ext cx="2098702" cy="81786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881051" y="3564861"/>
              <a:ext cx="2195736" cy="4560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i="1" dirty="0">
                  <a:ln w="1905"/>
                  <a:solidFill>
                    <a:srgbClr val="254B1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Общегосударственные вопросы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073852" y="3921082"/>
              <a:ext cx="1798235" cy="3135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>
                  <a:ln w="1905"/>
                  <a:solidFill>
                    <a:srgbClr val="1F3F15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157,19 </a:t>
              </a:r>
              <a:r>
                <a:rPr lang="ru-RU" sz="1600" b="1" dirty="0">
                  <a:ln w="1905"/>
                  <a:solidFill>
                    <a:srgbClr val="1F3F15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>
                  <a:ln w="1905"/>
                  <a:solidFill>
                    <a:srgbClr val="1F3F15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млн. руб.</a:t>
              </a:r>
              <a:r>
                <a:rPr lang="ru-RU" sz="1200" b="1" dirty="0">
                  <a:ln w="1905"/>
                  <a:solidFill>
                    <a:schemeClr val="bg1">
                      <a:lumMod val="1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6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620" name="Группа 9"/>
          <p:cNvGrpSpPr>
            <a:grpSpLocks/>
          </p:cNvGrpSpPr>
          <p:nvPr/>
        </p:nvGrpSpPr>
        <p:grpSpPr bwMode="auto">
          <a:xfrm>
            <a:off x="6959642" y="3071809"/>
            <a:ext cx="2104087" cy="1248942"/>
            <a:chOff x="6948264" y="4424804"/>
            <a:chExt cx="2213245" cy="756165"/>
          </a:xfrm>
        </p:grpSpPr>
        <p:sp>
          <p:nvSpPr>
            <p:cNvPr id="99" name="Скругленный прямоугольник 98"/>
            <p:cNvSpPr/>
            <p:nvPr/>
          </p:nvSpPr>
          <p:spPr>
            <a:xfrm>
              <a:off x="6948264" y="4424804"/>
              <a:ext cx="2098702" cy="756165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965773" y="4452872"/>
              <a:ext cx="2195736" cy="5403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i="1" dirty="0">
                  <a:ln w="1905"/>
                  <a:solidFill>
                    <a:srgbClr val="1F3F15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Национальная безопасность и правоохранительная деятельность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135669" y="4943151"/>
              <a:ext cx="1798233" cy="2049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solidFill>
                    <a:srgbClr val="1F3F15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13,61 </a:t>
              </a:r>
              <a:r>
                <a:rPr lang="ru-RU" sz="1200" b="1" dirty="0">
                  <a:ln w="1905"/>
                  <a:solidFill>
                    <a:srgbClr val="1F3F15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млн. руб.</a:t>
              </a:r>
              <a:r>
                <a:rPr lang="ru-RU" sz="12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6977731" y="4416464"/>
            <a:ext cx="1956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ln w="1905"/>
                <a:solidFill>
                  <a:srgbClr val="1F3F1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7069221" y="4820505"/>
            <a:ext cx="179823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solidFill>
                  <a:srgbClr val="1F3F1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5,00 </a:t>
            </a:r>
            <a:r>
              <a:rPr lang="ru-RU" sz="1200" b="1" dirty="0">
                <a:ln w="1905"/>
                <a:solidFill>
                  <a:srgbClr val="1F3F1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r>
              <a:rPr lang="ru-RU" sz="12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077" y="196662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schemeClr val="bg2">
                <a:lumMod val="20000"/>
                <a:lumOff val="80000"/>
              </a:schemeClr>
            </a:inn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6723188" y="1606332"/>
            <a:ext cx="2444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Прочие расходы</a:t>
            </a:r>
          </a:p>
        </p:txBody>
      </p:sp>
      <p:grpSp>
        <p:nvGrpSpPr>
          <p:cNvPr id="61" name="Группа 8"/>
          <p:cNvGrpSpPr>
            <a:grpSpLocks/>
          </p:cNvGrpSpPr>
          <p:nvPr/>
        </p:nvGrpSpPr>
        <p:grpSpPr bwMode="auto">
          <a:xfrm>
            <a:off x="7030273" y="5293023"/>
            <a:ext cx="1917982" cy="839765"/>
            <a:chOff x="6948264" y="3492496"/>
            <a:chExt cx="2098702" cy="817866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6948264" y="3492496"/>
              <a:ext cx="2098702" cy="81786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15688" y="3583535"/>
              <a:ext cx="1989269" cy="479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i="1" dirty="0">
                  <a:ln w="1905"/>
                  <a:solidFill>
                    <a:srgbClr val="1F3F15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Средства массовой информации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977285" y="3940378"/>
              <a:ext cx="1798235" cy="2847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>
                  <a:ln w="1905"/>
                  <a:solidFill>
                    <a:srgbClr val="1F3F15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5,0 </a:t>
              </a:r>
              <a:r>
                <a:rPr lang="ru-RU" sz="1200" b="1" dirty="0">
                  <a:ln w="1905"/>
                  <a:solidFill>
                    <a:srgbClr val="1F3F15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млн. руб.</a:t>
              </a:r>
              <a:r>
                <a:rPr lang="ru-RU" sz="1200" b="1" dirty="0">
                  <a:ln w="1905"/>
                  <a:solidFill>
                    <a:srgbClr val="1F3F15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+mn-cs"/>
                </a:rPr>
                <a:t>.</a:t>
              </a:r>
              <a:endParaRPr lang="ru-RU" sz="1600" b="1" dirty="0">
                <a:ln w="1905"/>
                <a:solidFill>
                  <a:srgbClr val="1F3F1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endParaRPr>
            </a:p>
          </p:txBody>
        </p:sp>
      </p:grpSp>
      <p:graphicFrame>
        <p:nvGraphicFramePr>
          <p:cNvPr id="67" name="Диаграмма 66"/>
          <p:cNvGraphicFramePr/>
          <p:nvPr>
            <p:extLst>
              <p:ext uri="{D42A27DB-BD31-4B8C-83A1-F6EECF244321}">
                <p14:modId xmlns:p14="http://schemas.microsoft.com/office/powerpoint/2010/main" val="634984151"/>
              </p:ext>
            </p:extLst>
          </p:nvPr>
        </p:nvGraphicFramePr>
        <p:xfrm>
          <a:off x="2621867" y="1121408"/>
          <a:ext cx="4210068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4591" name="Группа 73"/>
          <p:cNvGrpSpPr>
            <a:grpSpLocks/>
          </p:cNvGrpSpPr>
          <p:nvPr/>
        </p:nvGrpSpPr>
        <p:grpSpPr bwMode="auto">
          <a:xfrm>
            <a:off x="4005572" y="4220486"/>
            <a:ext cx="704851" cy="648000"/>
            <a:chOff x="3250538" y="2248510"/>
            <a:chExt cx="741173" cy="658049"/>
          </a:xfrm>
        </p:grpSpPr>
        <p:sp>
          <p:nvSpPr>
            <p:cNvPr id="75" name="Овал 74"/>
            <p:cNvSpPr/>
            <p:nvPr/>
          </p:nvSpPr>
          <p:spPr>
            <a:xfrm>
              <a:off x="3292266" y="2248510"/>
              <a:ext cx="681392" cy="658049"/>
            </a:xfrm>
            <a:prstGeom prst="ellipse">
              <a:avLst/>
            </a:prstGeom>
            <a:solidFill>
              <a:srgbClr val="9FD4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4655" name="TextBox 75"/>
            <p:cNvSpPr txBox="1">
              <a:spLocks noChangeArrowheads="1"/>
            </p:cNvSpPr>
            <p:nvPr/>
          </p:nvSpPr>
          <p:spPr bwMode="auto">
            <a:xfrm>
              <a:off x="3250538" y="2384568"/>
              <a:ext cx="741173" cy="31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4760"/>
                  </a:solidFill>
                  <a:latin typeface="Times New Roman" pitchFamily="18" charset="0"/>
                </a:rPr>
                <a:t>11,9</a:t>
              </a:r>
              <a:r>
                <a:rPr lang="ru-RU" sz="1400" b="1" dirty="0">
                  <a:solidFill>
                    <a:srgbClr val="004760"/>
                  </a:solidFill>
                  <a:latin typeface="Times New Roman" pitchFamily="18" charset="0"/>
                </a:rPr>
                <a:t>%</a:t>
              </a:r>
            </a:p>
          </p:txBody>
        </p:sp>
      </p:grpSp>
      <p:grpSp>
        <p:nvGrpSpPr>
          <p:cNvPr id="24593" name="Группа 38"/>
          <p:cNvGrpSpPr>
            <a:grpSpLocks/>
          </p:cNvGrpSpPr>
          <p:nvPr/>
        </p:nvGrpSpPr>
        <p:grpSpPr bwMode="auto">
          <a:xfrm>
            <a:off x="5983179" y="3436193"/>
            <a:ext cx="983778" cy="723786"/>
            <a:chOff x="3292267" y="2248510"/>
            <a:chExt cx="709681" cy="432048"/>
          </a:xfrm>
        </p:grpSpPr>
        <p:sp>
          <p:nvSpPr>
            <p:cNvPr id="40" name="Овал 39"/>
            <p:cNvSpPr/>
            <p:nvPr/>
          </p:nvSpPr>
          <p:spPr>
            <a:xfrm>
              <a:off x="3292267" y="2248510"/>
              <a:ext cx="504056" cy="43204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4651" name="TextBox 40"/>
            <p:cNvSpPr txBox="1">
              <a:spLocks noChangeArrowheads="1"/>
            </p:cNvSpPr>
            <p:nvPr/>
          </p:nvSpPr>
          <p:spPr bwMode="auto">
            <a:xfrm>
              <a:off x="3335894" y="2356218"/>
              <a:ext cx="666054" cy="183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rgbClr val="1F3F15"/>
                  </a:solidFill>
                  <a:latin typeface="Times New Roman" pitchFamily="18" charset="0"/>
                </a:rPr>
                <a:t>5,9</a:t>
              </a:r>
              <a:r>
                <a:rPr lang="ru-RU" sz="1400" b="1" dirty="0">
                  <a:solidFill>
                    <a:srgbClr val="1F3F15"/>
                  </a:solidFill>
                  <a:latin typeface="Times New Roman" pitchFamily="18" charset="0"/>
                </a:rPr>
                <a:t>%</a:t>
              </a:r>
            </a:p>
          </p:txBody>
        </p:sp>
      </p:grpSp>
      <p:grpSp>
        <p:nvGrpSpPr>
          <p:cNvPr id="24590" name="Группа 10"/>
          <p:cNvGrpSpPr>
            <a:grpSpLocks/>
          </p:cNvGrpSpPr>
          <p:nvPr/>
        </p:nvGrpSpPr>
        <p:grpSpPr bwMode="auto">
          <a:xfrm>
            <a:off x="3243181" y="1627575"/>
            <a:ext cx="1068026" cy="888994"/>
            <a:chOff x="2608631" y="1397555"/>
            <a:chExt cx="817788" cy="624272"/>
          </a:xfrm>
          <a:effectLst/>
        </p:grpSpPr>
        <p:sp>
          <p:nvSpPr>
            <p:cNvPr id="69" name="Овал 68"/>
            <p:cNvSpPr/>
            <p:nvPr/>
          </p:nvSpPr>
          <p:spPr>
            <a:xfrm>
              <a:off x="2652947" y="1397555"/>
              <a:ext cx="707502" cy="624272"/>
            </a:xfrm>
            <a:prstGeom prst="ellipse">
              <a:avLst/>
            </a:prstGeom>
            <a:solidFill>
              <a:srgbClr val="169CA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08631" y="1537495"/>
              <a:ext cx="817788" cy="280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82,2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630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3703"/>
            <a:ext cx="8805664" cy="810344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Clr>
                <a:schemeClr val="accent1"/>
              </a:buClr>
              <a:defRPr/>
            </a:pPr>
            <a:r>
              <a:rPr lang="ru-RU" sz="1800" b="1" cap="none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характеристика структуры расходов бюджетов муниципальных образований по разделам на 2022 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8097661"/>
              </p:ext>
            </p:extLst>
          </p:nvPr>
        </p:nvGraphicFramePr>
        <p:xfrm>
          <a:off x="524930" y="1618563"/>
          <a:ext cx="8094140" cy="4783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4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5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586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Код раздела</a:t>
                      </a:r>
                    </a:p>
                  </a:txBody>
                  <a:tcPr marL="44729" marR="44729" marT="0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расходов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Сысертский городской округ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Полевской городской округ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Режевской городской округ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Березовский городской округ 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Ревденский</a:t>
                      </a:r>
                      <a:r>
                        <a:rPr lang="ru-RU" sz="10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5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5,55%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5,73%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4,63%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5,99%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31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0,50%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1,33%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1,01%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41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7,13%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4,24%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9,27%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8,55%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7,72%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24,62%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17,05%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18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0,18%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8,33%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0,42%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084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60,97%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60,34%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48,47%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42,37%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48,65%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8,19%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8,33%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5,95%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5,10%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7,34%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6,72%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12,00%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9,13%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8,66%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084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2,27%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4,74%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2,02%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4,49%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0,18%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0,07%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0,00%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ts val="1200"/>
                        </a:lnSpc>
                      </a:pPr>
                      <a:endParaRPr kumimoji="0" lang="ru-RU" sz="1000" b="1" i="0" u="none" strike="noStrike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892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</a:t>
                      </a:r>
                      <a:r>
                        <a:rPr lang="ru-RU" sz="10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числе направлено на </a:t>
                      </a: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Социальную сферу</a:t>
                      </a: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ts val="1200"/>
                        </a:lnSpc>
                      </a:pPr>
                      <a:endParaRPr kumimoji="0" lang="ru-RU" sz="1000" b="1" i="0" u="none" strike="noStrike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78,77%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77,32%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65,21%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59,47%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0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66,91%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883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9" marR="44729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ts val="1200"/>
                        </a:lnSpc>
                      </a:pPr>
                      <a:endParaRPr kumimoji="0" lang="ru-RU" sz="1000" b="1" i="0" u="none" strike="noStrike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endParaRPr lang="ru-RU" sz="1000" b="1" i="0" u="none" strike="noStrike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endParaRPr lang="ru-RU" sz="1000" b="1" i="0" u="none" strike="noStrike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endParaRPr lang="ru-RU" sz="1000" b="1" i="0" u="none" strike="noStrike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endParaRPr lang="ru-RU" sz="1000" b="1" i="0" u="none" strike="noStrike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405662"/>
                  </a:ext>
                </a:extLst>
              </a:tr>
            </a:tbl>
          </a:graphicData>
        </a:graphic>
      </p:graphicFrame>
      <p:pic>
        <p:nvPicPr>
          <p:cNvPr id="6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6334" y="900933"/>
            <a:ext cx="46088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schemeClr val="bg2">
                <a:lumMod val="20000"/>
                <a:lumOff val="80000"/>
              </a:schemeClr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5CF0B2-040A-4F23-8E32-26C65D639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36" y="941558"/>
            <a:ext cx="70599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7E1C4C-C0B0-4E78-A256-504A3ABEB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136" y="886449"/>
            <a:ext cx="683279" cy="6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55" y="918990"/>
            <a:ext cx="509067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929" y="941558"/>
            <a:ext cx="611379" cy="66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9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928" y="205415"/>
            <a:ext cx="7886110" cy="1785950"/>
          </a:xfrm>
          <a:effectLst/>
        </p:spPr>
        <p:txBody>
          <a:bodyPr anchor="ctr" anchorCtr="0">
            <a:noAutofit/>
          </a:bodyPr>
          <a:lstStyle/>
          <a:p>
            <a:pPr algn="ctr"/>
            <a:r>
              <a:rPr lang="ru-RU" sz="24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Сысертского городского округа по разделам на 2022 год  в пределах расходных полномочий Сысертского городского округа по вопросам местного значения 1 604 214,0 тысяч рублей</a:t>
            </a:r>
            <a:br>
              <a:rPr lang="ru-RU" sz="24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cap="none" dirty="0">
              <a:solidFill>
                <a:srgbClr val="0C525C"/>
              </a:solidFill>
              <a:effectLst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231853"/>
              </p:ext>
            </p:extLst>
          </p:nvPr>
        </p:nvGraphicFramePr>
        <p:xfrm>
          <a:off x="323528" y="1628800"/>
          <a:ext cx="8472518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786" y="205415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323528" y="1700808"/>
            <a:ext cx="84249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Администрация Сысертского городского округа ежегодно организует и проводит публичные слушания по проекту бюджета городского округа. </a:t>
            </a:r>
          </a:p>
          <a:p>
            <a:pPr indent="457200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Публичные слушания – форма реализации прав населения на участие в процессе принятия решений путем проведения собрания для обсуждения общественно значимых вопросов. </a:t>
            </a:r>
          </a:p>
          <a:p>
            <a:pPr indent="457200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Каждый житель вправе высказать свое мнение,  представить  материалы, письменные предложения и замечания для включения их в протокол публичных слушаний</a:t>
            </a:r>
          </a:p>
          <a:p>
            <a:pPr indent="457200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411760" y="277991"/>
            <a:ext cx="4453970" cy="1034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unset" dir="t"/>
            </a:scene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rgbClr val="0C525C"/>
                </a:solidFill>
                <a:latin typeface="Times New Roman" pitchFamily="18" charset="0"/>
                <a:cs typeface="Times New Roman" pitchFamily="18" charset="0"/>
              </a:rPr>
              <a:t>Публичные слушания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16000"/>
            <a:ext cx="767262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17032"/>
            <a:ext cx="3885098" cy="27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7839" y="389958"/>
            <a:ext cx="7790712" cy="864096"/>
          </a:xfrm>
        </p:spPr>
        <p:txBody>
          <a:bodyPr>
            <a:noAutofit/>
          </a:bodyPr>
          <a:lstStyle/>
          <a:p>
            <a:pPr marL="0" algn="ctr" defTabSz="914400">
              <a:spcBef>
                <a:spcPts val="0"/>
              </a:spcBef>
              <a:buClr>
                <a:schemeClr val="accent1"/>
              </a:buClr>
              <a:defRPr/>
            </a:pPr>
            <a:r>
              <a:rPr lang="ru-RU" sz="20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структура расходов бюджета Сысертского городского округа по главным распорядителям бюджетных средств на 2022 год и плановый период 2023 и 2024 года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3173043"/>
              </p:ext>
            </p:extLst>
          </p:nvPr>
        </p:nvGraphicFramePr>
        <p:xfrm>
          <a:off x="311622" y="1527380"/>
          <a:ext cx="8546928" cy="2919949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428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0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5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08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77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4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главного распорядителя бюджетных средств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бюджетных ассигнований</a:t>
                      </a:r>
                      <a:b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(тысячах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25400" cmpd="sng"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baseline="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2 671 892,1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2 832 912,80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2 795 396,83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2 796 929,80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rgbClr val="401B5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</a:t>
                      </a:r>
                      <a:endParaRPr lang="ru-RU" sz="1200" baseline="0" dirty="0">
                        <a:solidFill>
                          <a:srgbClr val="401B5B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8E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401B5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Сысертского городского округа</a:t>
                      </a:r>
                      <a:endParaRPr lang="ru-RU" sz="1200" dirty="0">
                        <a:solidFill>
                          <a:srgbClr val="401B5B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8E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766 520,6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8E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838 784,40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8E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777 361,13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8E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745 154,50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8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rgbClr val="0D464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</a:t>
                      </a:r>
                      <a:endParaRPr lang="ru-RU" sz="1200" baseline="0" dirty="0">
                        <a:solidFill>
                          <a:srgbClr val="0D464F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D464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образования Администрации Сысертского городского округа</a:t>
                      </a:r>
                      <a:endParaRPr lang="ru-RU" sz="1200" dirty="0">
                        <a:solidFill>
                          <a:srgbClr val="0D464F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1 611 976,70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1 662 206,40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1 691 113,70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1 719 853,30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908</a:t>
                      </a:r>
                      <a:endParaRPr lang="ru-RU" sz="1200" baseline="0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культуры Администрации Сысертского городского округа</a:t>
                      </a:r>
                      <a:endParaRPr lang="ru-RU" sz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259 091,00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295 685,00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290 685,00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295 685,00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6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912</a:t>
                      </a:r>
                      <a:endParaRPr lang="ru-RU" sz="1200" baseline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Дума Сысертского городского округа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4 113,00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913</a:t>
                      </a:r>
                      <a:endParaRPr lang="ru-RU" sz="1200" baseline="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Контрольный орган Сысертского городского округа</a:t>
                      </a:r>
                      <a:endParaRPr lang="ru-RU" sz="120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4 291,00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9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</a:t>
                      </a:r>
                      <a:endParaRPr lang="ru-RU" sz="1200" baseline="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управление Администрации Сысертского городского округа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24 899 ,00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26 477,00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26 477,00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26 477,00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622" y="116632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2196026"/>
              </p:ext>
            </p:extLst>
          </p:nvPr>
        </p:nvGraphicFramePr>
        <p:xfrm>
          <a:off x="2051720" y="4725144"/>
          <a:ext cx="5652628" cy="1988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308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438" y="188640"/>
            <a:ext cx="7883038" cy="1267543"/>
          </a:xfrm>
        </p:spPr>
        <p:txBody>
          <a:bodyPr anchor="t" anchorCtr="0">
            <a:normAutofit/>
          </a:bodyPr>
          <a:lstStyle/>
          <a:p>
            <a:pPr algn="ctr"/>
            <a:r>
              <a:rPr lang="ru-RU" sz="2800" b="1" cap="none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Сысертского городского округа в разрезе КОСГУ на 2022 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3038954"/>
              </p:ext>
            </p:extLst>
          </p:nvPr>
        </p:nvGraphicFramePr>
        <p:xfrm>
          <a:off x="179512" y="1340768"/>
          <a:ext cx="878497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81819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64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13974"/>
            <a:ext cx="7571184" cy="1746873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Муниципальные программы Сысертского городского округа</a:t>
            </a:r>
            <a:r>
              <a:rPr lang="ru-RU" sz="2800" b="1" cap="none" dirty="0">
                <a:solidFill>
                  <a:srgbClr val="0C525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br>
              <a:rPr lang="ru-RU" sz="2800" b="1" cap="none" dirty="0">
                <a:solidFill>
                  <a:srgbClr val="0C525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400" b="1" i="1" cap="none" dirty="0">
                <a:solidFill>
                  <a:srgbClr val="00194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утвержденные в соответствии с постановлением администрация Сысертского городского округа от 21.05.2014 №1498 «об утверждении порядка разработки и реализации муниципальных программ Сысертского городского округа и проведения оценки </a:t>
            </a:r>
            <a:r>
              <a:rPr lang="ru-RU" sz="1400" b="1" i="1" cap="none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эффективности их реализации».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060848"/>
            <a:ext cx="8640960" cy="4389120"/>
          </a:xfrm>
        </p:spPr>
        <p:txBody>
          <a:bodyPr>
            <a:normAutofit fontScale="25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Сысертского городского округа утверждены 19 муниципальных программ Сысертского городского округа. Мероприятия муниципальных программ охватывают 91,2% расходов бюджета Сысертского городского округа.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каждой муниципальной программе утвержден ответственный исполнитель, соисполнители и участники; указаны цели и задачи, а также целевые показатели, описаны этапы и сроки реализации программы, приведены объемы финансирования муниципальной программы по подпрограммам и отдельным мероприятиям, в том числе по годам реализации.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 формирования и реализации муниципальных программ Сысертского городского округа, проведение экспертизы проектов программ, оценку эффективности реализации программ, контроль за реализацией программ и ведение реестра программ осуществляет в соответствии с Порядком разработки и реализации муниципальных программ Сысертского городского округа и проведения оценки эффективности их реализации.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муниципальной программы осуществляется в пределах бюджетных ассигнований, предусмотренных на их реализацию решением Думы Сысертского городского округа о бюджете.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финансовое обеспечение реализации муниципальных программ утверждается решением Думы Сысертского городского округа о бюджете. Муниципальные программы подлежат приведению в соответствие с решением о бюджете.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содержанием муниципальных программ Сысертского городского округа можно ознакомиться в информационно-справочных системах, а также постановления об утверждении муниципальных программ представлены на официальном сайте Администрации Сысертского городского округа.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117"/>
            <a:ext cx="768784" cy="126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3">
                <a:lumMod val="20000"/>
                <a:lumOff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9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8592"/>
            <a:ext cx="7714104" cy="720080"/>
          </a:xfrm>
          <a:ln>
            <a:noFill/>
          </a:ln>
          <a:effectLst/>
        </p:spPr>
        <p:txBody>
          <a:bodyPr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муниципальных программ Сысертского городского округа, подлежащих реализации в 2022 году и плановом периоде 2023 и 2024 годов</a:t>
            </a:r>
            <a:endParaRPr lang="ru-RU" sz="1600" cap="none" dirty="0">
              <a:solidFill>
                <a:srgbClr val="0C525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014826"/>
              </p:ext>
            </p:extLst>
          </p:nvPr>
        </p:nvGraphicFramePr>
        <p:xfrm>
          <a:off x="12492880" y="5190923"/>
          <a:ext cx="1813593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0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3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682"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44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6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043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836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836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836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5836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5836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5836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75836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75836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75836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75836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CC0A02A8-F094-4589-AFFD-75E489B12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014294"/>
              </p:ext>
            </p:extLst>
          </p:nvPr>
        </p:nvGraphicFramePr>
        <p:xfrm>
          <a:off x="179512" y="1037148"/>
          <a:ext cx="8604956" cy="570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329437352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14171114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81093349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727103721"/>
                    </a:ext>
                  </a:extLst>
                </a:gridCol>
                <a:gridCol w="684076">
                  <a:extLst>
                    <a:ext uri="{9D8B030D-6E8A-4147-A177-3AD203B41FA5}">
                      <a16:colId xmlns:a16="http://schemas.microsoft.com/office/drawing/2014/main" val="910547754"/>
                    </a:ext>
                  </a:extLst>
                </a:gridCol>
              </a:tblGrid>
              <a:tr h="161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2022 год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2023 год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2024 год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11289236"/>
                  </a:ext>
                </a:extLst>
              </a:tr>
              <a:tr h="125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2 832 912,80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2 795 396,83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2 796 929,80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039064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"Профилактика терроризма, а также минимизация и (или) ликвидация последствий его проявлений в Сысертском городском округе до 2025 года"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105153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 "Обеспечение общественной безопасности на территории Сысертского городского округа до 2024 года"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12 904,00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12 904,00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12 904,00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6150679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деятельности по комплектованию, учету, хранению и использованию архивных документов на территории Сысертского городского округа на 2015-2022 годы".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3 589,00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3 605,00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3 621,00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3786571"/>
                  </a:ext>
                </a:extLst>
              </a:tr>
              <a:tr h="2525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"Совершенствование социально-экономической политики на территории Сысертского городского округа до 2024 года"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11 920,00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11 920,00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11 920,00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98047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"Управление муниципальными финансами Сысертского городского округа до 2024 года"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24 877,00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24 877,00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24 877,00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3117947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"Информационное общество Сысертского городского округа до 2024 года"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4400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 "Эффективное управление муниципальным имуществом и осуществления градостроительной деятельности в Сысертском городском округе до 2024 года"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26 524,00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26 524,00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26 524,00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51937"/>
                  </a:ext>
                </a:extLst>
              </a:tr>
              <a:tr h="1332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муниципальной службы в Сысертском городском округе" на 2018-2024 годы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6 115,40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6 115,40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6 115,40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08210289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молодежной и социальной политики в Сысертском городском округе до 2024 года"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216 075,00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222 359,70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227 043,90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4696568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"Предоставление социальных выплат молодым семьям на улучшение жилищных условий в Сысертском городском округе на 2015-2024 годы"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8840298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физической культуры и спорта  в Сысертском городском округе до 2024 года"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67 000,00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67 000,00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355392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"Формирование современной городской среды в Сысертском городском округе" на 2018-2022 годы"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46 760,00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36 760,00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36 760,00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3669938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жилищно-коммунального хозяйства, энергосбережения и повышения энергоэффективности в Сысертском городском округе" на 2018-2024 годы"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62 566,00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55 616,00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49 836,60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26400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"Улучшение жилищных условий граждан, проживающих на территории Сысертского городского округа" на 2018-2025 годы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48 950,00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48 950,00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75551097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функционирования городского хозяйства на территории Сысертского городского округа на 2018-2024 годы"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213 692,20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178 031,13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193 655,10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01862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рационального и безопасного природопользования на территории Сысертского городского округа" на 2018-2023 годы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74862003"/>
                  </a:ext>
                </a:extLst>
              </a:tr>
              <a:tr h="1332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"Устойчивое развитие сельских территорий Сысертского городского округа" на 2015-2024 годы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6901879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 "Развитие системы образования в Сысертском городском округе на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2019 - 2024 годы"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1 656 353,40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1 685 260,70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1 714 000,30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4581995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"Обучение плаванию детей и подростков Сысертского городского округа на 2019-2023 годы"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4 553,00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4 553,00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4 553,00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51821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Сысертского городского округа "Развитие культуры в Сысертском городском округе до 2024 года"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295 500,00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290 500,00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295 500,00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16648972"/>
                  </a:ext>
                </a:extLst>
              </a:tr>
            </a:tbl>
          </a:graphicData>
        </a:graphic>
      </p:graphicFrame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636992" cy="10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37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7450"/>
            <a:ext cx="7858180" cy="1283011"/>
          </a:xfrm>
        </p:spPr>
        <p:txBody>
          <a:bodyPr>
            <a:normAutofit/>
          </a:bodyPr>
          <a:lstStyle/>
          <a:p>
            <a:pPr algn="ctr"/>
            <a:r>
              <a:rPr lang="ru-RU" sz="2400" b="1" i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«Развитие системы образования в Сысертском городском округе </a:t>
            </a:r>
            <a:br>
              <a:rPr lang="ru-RU" sz="2400" b="1" i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2019-2024»</a:t>
            </a:r>
            <a:endParaRPr lang="ru-RU" sz="2400" b="1" i="1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10" y="5373216"/>
            <a:ext cx="2161594" cy="136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396" y="34306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710649"/>
              </p:ext>
            </p:extLst>
          </p:nvPr>
        </p:nvGraphicFramePr>
        <p:xfrm>
          <a:off x="214282" y="1290461"/>
          <a:ext cx="8501122" cy="428152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484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Код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 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2022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 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года 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6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 "Развитие системы образования в Сысертском городском округе на 2019 – 2024 годы"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1 656 353,40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1 685 260,70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1 714 000,30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60 1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"Развитие системы дошкольного образования в Сысертском городском округе"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638 555,00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652 167,00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660 607,00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60 2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"Развитие системы общего образования в Сысертском городском округе"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823 062,00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844 222,00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856 341,00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"Развитие системы дополнительного образования, отдыха и оздоровления детей в Сысертском городском округе"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118 188,90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119 324,20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120 504,80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 "Укрепление и развитие материально-технической базы образовательных организаций  Сысертского городского округа"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35 930,81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28 930,81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35 930,81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60 6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"Обеспечение реализации муниципальной программы "Развитие системы образования в Сысертском городском округе на 2019 - 2024 годы"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40 616,69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40 616,69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40 616,69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4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Муниципальная программа «Обучение плаванию  детей и подростков Сысерсткого городского округа на 2019 - 2023 годы"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4 553,00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4 553,00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4 553,00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720">
                <a:tc>
                  <a:txBody>
                    <a:bodyPr/>
                    <a:lstStyle/>
                    <a:p>
                      <a:pPr algn="ctr" fontAlgn="ctr"/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0" marR="3600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5286388"/>
            <a:ext cx="2304256" cy="1247581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5550461"/>
            <a:ext cx="2077576" cy="130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5214950"/>
            <a:ext cx="2012646" cy="12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009" y="294646"/>
            <a:ext cx="8152991" cy="1285884"/>
          </a:xfrm>
          <a:effectLst>
            <a:glow rad="127000">
              <a:schemeClr val="tx1"/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20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«Развитие системы образования в Сысертском городском округе на 2019 - 2024 годы», </a:t>
            </a:r>
            <a:br>
              <a:rPr lang="ru-RU" sz="20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постановлением Администрации Сысертского городского округа от 23</a:t>
            </a:r>
            <a:r>
              <a:rPr lang="ru-RU" sz="2000" b="1" i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.03.2020 № 575 (с изменениями) </a:t>
            </a:r>
            <a:r>
              <a:rPr lang="ru-RU" sz="2000" b="1" i="1" u="sng" cap="none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http://admsysert.Ru/economics/municipal-programs</a:t>
            </a:r>
            <a:br>
              <a:rPr lang="ru-RU" sz="2000" b="1" i="1" u="sng" cap="none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cap="none" dirty="0">
              <a:solidFill>
                <a:srgbClr val="0C52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126" y="1904705"/>
            <a:ext cx="8856984" cy="438912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программы: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дошкольного образования для детей в возрасте от 3 до 7 лет. 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общего образования, соответствующего требованиям инновационного социально-экономического развития Сысертского городского округа.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качественных образовательных услуг в сфере дополнительного образования в Сысертском городском округе.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обеспечение системы образования в Сысертском городском округе в соответствии с требованиями федеральных государственных образовательных стандартов.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потребности граждан Сысертского городского округа в услугах дошкольного образования путем количественного увеличения мест для детей - дошкольников в образовательных учреждениях, реализующих основную общеобразовательную программу дошкольного образования за счет строительства зданий дошкольных образовательных учреждений.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создания новых мест в общеобразовательных организациях Сысертского городского округа в соответствии с прогнозируемой потребностью и современными требованиями к условиям обучения.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эффективной реализации программных мероприятий.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воспитания обучающихся Сысертского городского округа, ф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у граждан патриотического сознания, верности Отечеству, готовности к выполнению конституционных обязанностей, гармонизация межнациональных и межконфессиональных отношений, профилактика экстремизма и укрепление толерантности.</a:t>
            </a: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88640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6425715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itchFamily="18" charset="0"/>
              </a:rPr>
              <a:t>Ответственный исполнитель: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Управление образования Администрации Сысертского ГО </a:t>
            </a:r>
          </a:p>
        </p:txBody>
      </p:sp>
    </p:spTree>
    <p:extLst>
      <p:ext uri="{BB962C8B-B14F-4D97-AF65-F5344CB8AC3E}">
        <p14:creationId xmlns:p14="http://schemas.microsoft.com/office/powerpoint/2010/main" val="35962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975">
            <a:off x="7645781" y="547292"/>
            <a:ext cx="1374761" cy="1031071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85786" y="144000"/>
            <a:ext cx="6234486" cy="1213298"/>
          </a:xfrm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91440" tIns="45720" rIns="91440" bIns="45720" numCol="1" anchor="ctr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8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в сфере образования Сысертского </a:t>
            </a:r>
            <a:br>
              <a:rPr lang="ru-RU" sz="28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210049"/>
              </p:ext>
            </p:extLst>
          </p:nvPr>
        </p:nvGraphicFramePr>
        <p:xfrm>
          <a:off x="285720" y="1857364"/>
          <a:ext cx="8606760" cy="464495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a:tblPr>
              <a:tblGrid>
                <a:gridCol w="6500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131">
                <a:tc>
                  <a:txBody>
                    <a:bodyPr/>
                    <a:lstStyle/>
                    <a:p>
                      <a:pPr marL="0" lvl="1" algn="ctr" rtl="0" eaLnBrk="1" fontAlgn="ctr" latinLnBrk="0" hangingPunct="1"/>
                      <a:r>
                        <a:rPr kumimoji="0" lang="ru-RU" sz="14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Наименование показателей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Единица измерения</a:t>
                      </a:r>
                    </a:p>
                  </a:txBody>
                  <a:tcPr marL="4527" marR="4527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4527" marR="4527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195">
                <a:tc>
                  <a:txBody>
                    <a:bodyPr/>
                    <a:lstStyle/>
                    <a:p>
                      <a:pPr marL="1778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Численность детей в возрасте от 2 года (включительно) до 18 лет (включительно) городского округа по состоянию на 01 января 2019 года – по данным Территориального органа Федеральной службы государственной статистики по Свердловской области </a:t>
                      </a:r>
                    </a:p>
                  </a:txBody>
                  <a:tcPr marL="72010" marR="72010" marT="36016" marB="3601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2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4527" marR="4527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ru-RU" sz="12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14 817</a:t>
                      </a:r>
                    </a:p>
                  </a:txBody>
                  <a:tcPr marL="4527" marR="324000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195">
                <a:tc>
                  <a:txBody>
                    <a:bodyPr/>
                    <a:lstStyle/>
                    <a:p>
                      <a:pPr marL="177800" lvl="0" indent="0" algn="l" fontAlgn="t"/>
                      <a:r>
                        <a:rPr kumimoji="0" lang="ru-RU" sz="12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Число муниципальных дошкольных образовательных учреждений, из них:</a:t>
                      </a:r>
                    </a:p>
                  </a:txBody>
                  <a:tcPr marL="72010" marR="72010" marT="36016" marB="3601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2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единица</a:t>
                      </a:r>
                    </a:p>
                  </a:txBody>
                  <a:tcPr marL="4527" marR="4527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ru-RU" sz="12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4527" marR="324000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404"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           фактическое количество мест</a:t>
                      </a:r>
                    </a:p>
                  </a:txBody>
                  <a:tcPr marL="72010" marR="72010" marT="36016" marB="3601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мест</a:t>
                      </a:r>
                    </a:p>
                  </a:txBody>
                  <a:tcPr marL="4527" marR="4527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4 783</a:t>
                      </a:r>
                    </a:p>
                  </a:txBody>
                  <a:tcPr marL="4527" marR="324000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924">
                <a:tc>
                  <a:txBody>
                    <a:bodyPr/>
                    <a:lstStyle/>
                    <a:p>
                      <a:pPr marL="177800" lvl="0" indent="0" algn="l" fontAlgn="t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Количество детей, состоящих на учете в органах управления образования для получения мест в дошкольных образовательных учреждениях на ребенка в возрасте от 3 до 7 лет включительно </a:t>
                      </a:r>
                    </a:p>
                  </a:txBody>
                  <a:tcPr marL="72010" marR="72010" marT="36016" marB="3601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человек</a:t>
                      </a:r>
                    </a:p>
                  </a:txBody>
                  <a:tcPr marL="4527" marR="4527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27" marR="324000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marL="177800" lvl="0" indent="0" algn="l" fontAlgn="t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Количество муниципальных общеобразовательных учреждений</a:t>
                      </a:r>
                    </a:p>
                  </a:txBody>
                  <a:tcPr marL="72010" marR="72010" marT="36016" marB="3601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единица</a:t>
                      </a:r>
                    </a:p>
                  </a:txBody>
                  <a:tcPr marL="4527" marR="4527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4527" marR="324000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marL="177800" lvl="0" indent="0" algn="l" fontAlgn="t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Численность учащихся в муниципальных общеобразовательных учреждениях</a:t>
                      </a:r>
                    </a:p>
                  </a:txBody>
                  <a:tcPr marL="72010" marR="72010" marT="36016" marB="3601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человек</a:t>
                      </a:r>
                    </a:p>
                  </a:txBody>
                  <a:tcPr marL="4527" marR="4527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r" fontAlgn="ctr">
                        <a:buNone/>
                        <a:tabLst>
                          <a:tab pos="273050" algn="l"/>
                        </a:tabLst>
                      </a:pP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8 817</a:t>
                      </a:r>
                    </a:p>
                  </a:txBody>
                  <a:tcPr marL="4527" marR="324000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177800" lvl="0" indent="0" algn="l" fontAlgn="t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Количество муниципальных  учреждений дополнительного образования</a:t>
                      </a:r>
                    </a:p>
                  </a:txBody>
                  <a:tcPr marL="72010" marR="72010" marT="36016" marB="3601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единица</a:t>
                      </a:r>
                    </a:p>
                  </a:txBody>
                  <a:tcPr marL="4527" marR="4527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4527" marR="324000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404">
                <a:tc>
                  <a:txBody>
                    <a:bodyPr/>
                    <a:lstStyle/>
                    <a:p>
                      <a:pPr marL="1778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Численность учащихся в учреждениях дополнительного образования</a:t>
                      </a:r>
                    </a:p>
                  </a:txBody>
                  <a:tcPr marL="72010" marR="72010" marT="36016" marB="3601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человек</a:t>
                      </a:r>
                    </a:p>
                  </a:txBody>
                  <a:tcPr marL="4527" marR="4527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2 850</a:t>
                      </a:r>
                    </a:p>
                  </a:txBody>
                  <a:tcPr marL="4527" marR="324000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6888">
                <a:tc>
                  <a:txBody>
                    <a:bodyPr/>
                    <a:lstStyle/>
                    <a:p>
                      <a:pPr marL="1778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детей, оздоровленных в летний период оздоровительный период в муниципальных городских учреждениях</a:t>
                      </a:r>
                    </a:p>
                  </a:txBody>
                  <a:tcPr marL="72010" marR="72010" marT="36016" marB="3601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человек</a:t>
                      </a:r>
                    </a:p>
                  </a:txBody>
                  <a:tcPr marL="4527" marR="4527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2 600</a:t>
                      </a:r>
                    </a:p>
                  </a:txBody>
                  <a:tcPr marL="4527" marR="324000" marT="4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551" y="97298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4290"/>
            <a:ext cx="1309949" cy="9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2008" y="175455"/>
            <a:ext cx="5756157" cy="1260000"/>
          </a:xfrm>
          <a:effectLst/>
        </p:spPr>
        <p:txBody>
          <a:bodyPr anchor="t" anchorCtr="0">
            <a:noAutofit/>
          </a:bodyPr>
          <a:lstStyle/>
          <a:p>
            <a:pPr algn="ctr"/>
            <a:r>
              <a:rPr lang="ru-RU" sz="24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мероприятий в сфере  образования Сысертского городского округа в 2020 - 2024 годах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048531"/>
              </p:ext>
            </p:extLst>
          </p:nvPr>
        </p:nvGraphicFramePr>
        <p:xfrm>
          <a:off x="1763688" y="1641025"/>
          <a:ext cx="8712968" cy="5084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64160" y="2141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246373" y="17719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1 610,73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58596" y="1798824"/>
            <a:ext cx="1159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1 659,92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0521" y="1679509"/>
            <a:ext cx="1445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" y="153081"/>
            <a:ext cx="762056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67" y="369772"/>
            <a:ext cx="1606552" cy="1065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827">
            <a:off x="544446" y="5457297"/>
            <a:ext cx="1645439" cy="10562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07230" y="1798824"/>
            <a:ext cx="125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1 688,83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7931" y="176186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1 717,57</a:t>
            </a:r>
          </a:p>
        </p:txBody>
      </p:sp>
      <p:cxnSp>
        <p:nvCxnSpPr>
          <p:cNvPr id="24" name="Соединительная линия уступом 23"/>
          <p:cNvCxnSpPr/>
          <p:nvPr/>
        </p:nvCxnSpPr>
        <p:spPr>
          <a:xfrm rot="10800000" flipV="1">
            <a:off x="3868985" y="3408961"/>
            <a:ext cx="652675" cy="16886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/>
          <p:nvPr/>
        </p:nvCxnSpPr>
        <p:spPr>
          <a:xfrm rot="10800000" flipV="1">
            <a:off x="5120138" y="3346978"/>
            <a:ext cx="652675" cy="168867"/>
          </a:xfrm>
          <a:prstGeom prst="bentConnector3">
            <a:avLst>
              <a:gd name="adj1" fmla="val 4163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/>
          <p:nvPr/>
        </p:nvCxnSpPr>
        <p:spPr>
          <a:xfrm rot="10800000" flipV="1">
            <a:off x="6399199" y="3284454"/>
            <a:ext cx="652675" cy="16886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 rot="10800000" flipV="1">
            <a:off x="3928148" y="4433170"/>
            <a:ext cx="652675" cy="168867"/>
          </a:xfrm>
          <a:prstGeom prst="bentConnector3">
            <a:avLst>
              <a:gd name="adj1" fmla="val 47909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/>
          <p:nvPr/>
        </p:nvCxnSpPr>
        <p:spPr>
          <a:xfrm rot="10800000" flipV="1">
            <a:off x="5204786" y="4420859"/>
            <a:ext cx="652675" cy="16886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/>
          <p:nvPr/>
        </p:nvCxnSpPr>
        <p:spPr>
          <a:xfrm rot="10800000" flipV="1">
            <a:off x="6458400" y="4404811"/>
            <a:ext cx="652675" cy="16886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/>
          <p:nvPr/>
        </p:nvCxnSpPr>
        <p:spPr>
          <a:xfrm rot="10800000" flipV="1">
            <a:off x="7699252" y="4413012"/>
            <a:ext cx="652675" cy="16886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952528" y="3137198"/>
            <a:ext cx="67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35,33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59673" y="309044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37,31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67862" y="3060789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38,32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12277" y="2967258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39,37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56241" y="3747814"/>
            <a:ext cx="430887" cy="6988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i="1" dirty="0">
                <a:solidFill>
                  <a:srgbClr val="6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635,68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50320" y="3747814"/>
            <a:ext cx="430887" cy="6988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i="1" dirty="0">
                <a:solidFill>
                  <a:srgbClr val="6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657,35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823951" y="3698048"/>
            <a:ext cx="430887" cy="6988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i="1" dirty="0">
                <a:solidFill>
                  <a:srgbClr val="6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672,96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90777" y="3714143"/>
            <a:ext cx="430887" cy="6988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i="1" dirty="0">
                <a:solidFill>
                  <a:srgbClr val="6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682,40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253">
            <a:off x="277790" y="3851510"/>
            <a:ext cx="1680572" cy="944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02" y="1981124"/>
            <a:ext cx="1654497" cy="12898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78" y="5316384"/>
            <a:ext cx="2096901" cy="139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6242" y="285914"/>
            <a:ext cx="5650014" cy="1030231"/>
          </a:xfrm>
          <a:effectLst/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Clr>
                <a:schemeClr val="accent1"/>
              </a:buClr>
              <a:defRPr/>
            </a:pPr>
            <a:r>
              <a:rPr lang="ru-RU" sz="24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                        «Развитие культуры в Сысертском городском округе до 2024 года"</a:t>
            </a:r>
            <a:endParaRPr lang="ru-RU" sz="2400" b="1" i="1" dirty="0">
              <a:solidFill>
                <a:srgbClr val="0C525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413" y="132569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60765"/>
              </p:ext>
            </p:extLst>
          </p:nvPr>
        </p:nvGraphicFramePr>
        <p:xfrm>
          <a:off x="230970" y="1518575"/>
          <a:ext cx="8661509" cy="261393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457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3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98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Код</a:t>
                      </a:r>
                      <a:endParaRPr lang="ru-RU" sz="12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 </a:t>
                      </a:r>
                      <a:endParaRPr lang="ru-RU" sz="12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2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года </a:t>
                      </a:r>
                      <a:endParaRPr lang="ru-RU" sz="12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года </a:t>
                      </a:r>
                      <a:endParaRPr lang="ru-RU" sz="12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</a:t>
                      </a:r>
                      <a:endParaRPr lang="ru-RU" sz="12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Сысертского городского округа "Развитие культуры в Сысертском городском округе до 2020 года"</a:t>
                      </a:r>
                      <a:endParaRPr lang="ru-RU" sz="1200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200" b="1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250 136,0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kumimoji="0" lang="ru-RU" sz="1200" b="1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295 500,00</a:t>
                      </a: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kumimoji="0" lang="ru-RU" sz="1200" b="1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290 500,00</a:t>
                      </a: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kumimoji="0" lang="ru-RU" sz="1200" b="1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295 500,00</a:t>
                      </a: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2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80 1</a:t>
                      </a:r>
                      <a:endParaRPr lang="ru-RU" sz="12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684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Подпрограмма "Развитие культуры в Сысертском городском округе"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200" b="0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199 925,4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222 563,80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222 563,80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222 563,80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80 2</a:t>
                      </a:r>
                      <a:endParaRPr lang="ru-RU" sz="12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684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Подпрограмма "Развитие образования в сфере культуры Сысертского городского округа"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200" b="0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kumimoji="0" lang="ru-RU" sz="1200" b="0" kern="1200" baseline="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711</a:t>
                      </a:r>
                      <a:r>
                        <a:rPr kumimoji="0" lang="ru-RU" sz="1200" b="0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63 500,00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58 500,00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63 500,00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80 3</a:t>
                      </a:r>
                      <a:endParaRPr lang="ru-RU" sz="12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684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Подпрограмма "Обеспечение реализации муниципальной программы "Развитие культуры в Сысертском городском округе до 2024 года"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200" b="0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8 499,6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9 436,20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9 436,20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9 436,20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13" y="4437112"/>
            <a:ext cx="2501375" cy="165618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543" y="4437112"/>
            <a:ext cx="2294384" cy="152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9492"/>
            <a:ext cx="2034776" cy="118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96" y="4797152"/>
            <a:ext cx="2912378" cy="17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39958"/>
            <a:ext cx="7272808" cy="1584176"/>
          </a:xfrm>
          <a:effectLst/>
        </p:spPr>
        <p:txBody>
          <a:bodyPr anchor="t" anchorCtr="0">
            <a:normAutofit/>
          </a:bodyPr>
          <a:lstStyle/>
          <a:p>
            <a:pPr algn="ctr"/>
            <a:r>
              <a:rPr lang="ru-RU" sz="2000" b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в Сысертском городском округе до 2024 года», </a:t>
            </a:r>
            <a:br>
              <a:rPr lang="ru-RU" sz="2000" b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none" dirty="0">
                <a:solidFill>
                  <a:srgbClr val="0C525C"/>
                </a:solidFill>
                <a:latin typeface="Times New Roman" pitchFamily="18" charset="0"/>
                <a:cs typeface="Times New Roman" pitchFamily="18" charset="0"/>
              </a:rPr>
              <a:t>утверждена постановлением Администрации Сысертского городского округа 26.11.2014 №  3958 (с изменениями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i="1" u="sng" cap="none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http://admsysert.ru/economics/municipal-programs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097" y="1844824"/>
            <a:ext cx="7632848" cy="39604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b="1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Основные цели и задачи программы:</a:t>
            </a:r>
          </a:p>
          <a:p>
            <a:pPr marL="804863" indent="-709613">
              <a:spcBef>
                <a:spcPts val="0"/>
              </a:spcBef>
              <a:buNone/>
              <a:tabLst>
                <a:tab pos="804863" algn="l"/>
              </a:tabLst>
            </a:pPr>
            <a:r>
              <a:rPr lang="ru-RU" sz="1400" b="1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Цель 1: духовно-нравственное развитие и реализация человеческого потенциала в условиях перехода к инновационному типу развития общества и экономики Сысертского городского округа;</a:t>
            </a:r>
          </a:p>
          <a:p>
            <a:pPr marL="27305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ru-RU" sz="1400" b="1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1) повышение доступности и качества услуг, оказываемых населению в сфере культуры;</a:t>
            </a:r>
          </a:p>
          <a:p>
            <a:pPr marL="273600" indent="-273600">
              <a:spcBef>
                <a:spcPts val="0"/>
              </a:spcBef>
              <a:buClr>
                <a:schemeClr val="tx1"/>
              </a:buClr>
              <a:tabLst>
                <a:tab pos="273050" algn="l"/>
                <a:tab pos="355600" algn="l"/>
              </a:tabLst>
            </a:pPr>
            <a:r>
              <a:rPr lang="ru-RU" sz="1400" b="1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2) обеспечение условий для развития инновационной деятельности муниципальных учреждений культуры;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ru-RU" sz="1400" b="1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3) создание условий для сохранения и развития кадрового и творческого потенциала </a:t>
            </a:r>
          </a:p>
          <a:p>
            <a:pPr marL="0" indent="531813">
              <a:spcBef>
                <a:spcPts val="0"/>
              </a:spcBef>
              <a:buClr>
                <a:schemeClr val="tx1"/>
              </a:buClr>
              <a:buNone/>
            </a:pPr>
            <a:r>
              <a:rPr lang="ru-RU" sz="1400" b="1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сферы культуры;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ru-RU" sz="1400" b="1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4) совершенствование системы дополнительного образования;</a:t>
            </a:r>
          </a:p>
          <a:p>
            <a:pPr marL="804863" indent="-709613">
              <a:spcBef>
                <a:spcPts val="0"/>
              </a:spcBef>
              <a:buNone/>
            </a:pPr>
            <a:endParaRPr lang="ru-RU" sz="1400" b="1" dirty="0">
              <a:solidFill>
                <a:srgbClr val="0019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4863" indent="-709613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Цель 2: создание условий для духовно-нравственного развития и реализации человеческого потенциала в условиях перехода к инновационному типу развития общества и экономики Сысертского городского округа;</a:t>
            </a:r>
          </a:p>
          <a:p>
            <a:pPr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      Задача: совершенствование организационных, экономических и правовых механизмов развития культуры</a:t>
            </a: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723928" cy="11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9339" y="6314333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Управление культуры Администрации Сысертского ГО </a:t>
            </a:r>
          </a:p>
        </p:txBody>
      </p:sp>
    </p:spTree>
    <p:extLst>
      <p:ext uri="{BB962C8B-B14F-4D97-AF65-F5344CB8AC3E}">
        <p14:creationId xmlns:p14="http://schemas.microsoft.com/office/powerpoint/2010/main" val="35962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087"/>
            <a:ext cx="3456384" cy="125728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i="1" cap="none" dirty="0">
                <a:ln w="13335" cmpd="sng">
                  <a:noFill/>
                  <a:prstDash val="solid"/>
                </a:ln>
                <a:solidFill>
                  <a:srgbClr val="0C525C"/>
                </a:solidFill>
                <a:latin typeface="Times New Roman" pitchFamily="18" charset="0"/>
                <a:cs typeface="Times New Roman" pitchFamily="18" charset="0"/>
              </a:rPr>
              <a:t>Сысертский городской округ</a:t>
            </a:r>
          </a:p>
        </p:txBody>
      </p:sp>
      <p:sp>
        <p:nvSpPr>
          <p:cNvPr id="4" name="TextBox 3"/>
          <p:cNvSpPr txBox="1"/>
          <p:nvPr/>
        </p:nvSpPr>
        <p:spPr>
          <a:xfrm rot="5400000" flipV="1">
            <a:off x="2747169" y="3486423"/>
            <a:ext cx="32210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Полевской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городской округ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57813" y="214313"/>
            <a:ext cx="2000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C525C"/>
                </a:solidFill>
                <a:latin typeface="Times New Roman" pitchFamily="18" charset="0"/>
                <a:cs typeface="Times New Roman" pitchFamily="18" charset="0"/>
              </a:rPr>
              <a:t>г. Екатеринбург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57687" y="6350794"/>
            <a:ext cx="4714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Каслинский район Челябинской области</a:t>
            </a:r>
            <a:endParaRPr lang="ru-RU" sz="1600" b="1" dirty="0">
              <a:latin typeface="Franklin Gothic Book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5400000">
            <a:off x="6680987" y="3545676"/>
            <a:ext cx="45720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Белоярский и Каменский  городские округа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6376" y="1512407"/>
            <a:ext cx="38536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Сысертский городской округ расположен на юге Свердловской области. </a:t>
            </a:r>
          </a:p>
          <a:p>
            <a:pPr indent="36195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территории муниципального образования составляет 200 223,1га,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которых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пахотные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земли занимают 30 325 га, сенокосы и пастбища – 13 441 га, лесные массивы – 130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га.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пригородом        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Екатеринбурга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3" y="168738"/>
            <a:ext cx="762056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65" y="655731"/>
            <a:ext cx="4250242" cy="55095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3" y="4917240"/>
            <a:ext cx="2522031" cy="16149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12569"/>
            <a:ext cx="5616624" cy="1112506"/>
          </a:xfrm>
          <a:effectLst>
            <a:outerShdw dist="35921" dir="2700000" algn="ctr" rotWithShape="0">
              <a:schemeClr val="bg2"/>
            </a:outerShdw>
          </a:effectLst>
        </p:spPr>
        <p:txBody>
          <a:bodyPr wrap="square" lIns="91440" tIns="45720" rIns="91440" bIns="45720" numCol="1" anchor="ctr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buClr>
                <a:schemeClr val="accent1"/>
              </a:buClr>
              <a:defRPr/>
            </a:pPr>
            <a:r>
              <a:rPr lang="ru-RU" sz="2800" b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Сеть учреждений культуры в Сысертском городском округе</a:t>
            </a:r>
          </a:p>
        </p:txBody>
      </p:sp>
      <p:graphicFrame>
        <p:nvGraphicFramePr>
          <p:cNvPr id="9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969013"/>
              </p:ext>
            </p:extLst>
          </p:nvPr>
        </p:nvGraphicFramePr>
        <p:xfrm>
          <a:off x="214282" y="1428736"/>
          <a:ext cx="8732476" cy="533664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schemeClr val="accent3">
                      <a:lumMod val="50000"/>
                      <a:alpha val="50000"/>
                    </a:schemeClr>
                  </a:innerShdw>
                </a:effectLst>
                <a:tableStyleId>{7DF18680-E054-41AD-8BC1-D1AEF772440D}</a:tableStyleId>
              </a:tblPr>
              <a:tblGrid>
                <a:gridCol w="2643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6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79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438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организации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Фактическое количество сетевых единиц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сетевых единиц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постановлению Правительства Свердловской области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29.12.2017 № 1039-ПП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20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20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Отклонение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655">
                <a:tc vMerge="1"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Минимальное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Оптимальное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655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Библиотеки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норма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655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клубного типа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норма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655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Музеи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норма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655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Театры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0231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Концертные организации: </a:t>
                      </a:r>
                    </a:p>
                    <a:p>
                      <a:pPr>
                        <a:lnSpc>
                          <a:spcPts val="1920"/>
                        </a:lnSpc>
                        <a:buFontTx/>
                        <a:buChar char="-"/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концертный зал </a:t>
                      </a:r>
                    </a:p>
                    <a:p>
                      <a:pPr>
                        <a:lnSpc>
                          <a:spcPts val="1920"/>
                        </a:lnSpc>
                        <a:buFontTx/>
                        <a:buChar char="-"/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концертный творческий   </a:t>
                      </a:r>
                    </a:p>
                    <a:p>
                      <a:pPr>
                        <a:lnSpc>
                          <a:spcPts val="1920"/>
                        </a:lnSpc>
                        <a:buFontTx/>
                        <a:buNone/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коллектив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endParaRPr lang="ru-RU" sz="1600" b="1" i="1" baseline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endParaRPr lang="ru-RU" sz="1600" b="1" i="1" baseline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endParaRPr lang="ru-RU" sz="1600" b="1" i="1" baseline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endParaRPr lang="ru-RU" sz="1600" b="1" i="1" baseline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655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Цирки, цирковые площадки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957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Парки культуры и отдыха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655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Зоопарки и ботанические сады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655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Кинотеатры и кинозалы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655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14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Детские школы искусств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2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изменения не вносились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ru-RU" sz="1600" b="1" i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норма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501" y="65075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75" y="212569"/>
            <a:ext cx="1587728" cy="11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45300" y="115828"/>
            <a:ext cx="5934688" cy="1444772"/>
          </a:xfrm>
          <a:effectLst/>
        </p:spPr>
        <p:txBody>
          <a:bodyPr anchor="t" anchorCtr="0">
            <a:noAutofit/>
          </a:bodyPr>
          <a:lstStyle/>
          <a:p>
            <a:pPr algn="ctr"/>
            <a:r>
              <a:rPr lang="ru-RU" sz="24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Финансовое обеспечение мероприятий в сфере  культуры Сысертского городского округа в 2020 - 2023годах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4294883"/>
              </p:ext>
            </p:extLst>
          </p:nvPr>
        </p:nvGraphicFramePr>
        <p:xfrm>
          <a:off x="165127" y="1512786"/>
          <a:ext cx="8964488" cy="5210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64160" y="2141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648413" y="1410060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258,91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9485" y="1410060"/>
            <a:ext cx="1159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295,5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809" y="1560600"/>
            <a:ext cx="1445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1" y="128684"/>
            <a:ext cx="762056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196673" y="1438828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290,5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51627" y="1359023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295,5</a:t>
            </a:r>
          </a:p>
        </p:txBody>
      </p:sp>
      <p:cxnSp>
        <p:nvCxnSpPr>
          <p:cNvPr id="24" name="Соединительная линия уступом 23"/>
          <p:cNvCxnSpPr/>
          <p:nvPr/>
        </p:nvCxnSpPr>
        <p:spPr>
          <a:xfrm rot="10800000" flipV="1">
            <a:off x="3374796" y="3886577"/>
            <a:ext cx="652675" cy="168867"/>
          </a:xfrm>
          <a:prstGeom prst="bentConnector3">
            <a:avLst>
              <a:gd name="adj1" fmla="val 64493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/>
          <p:nvPr/>
        </p:nvCxnSpPr>
        <p:spPr>
          <a:xfrm rot="10800000" flipV="1">
            <a:off x="4552110" y="3865183"/>
            <a:ext cx="652675" cy="16886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/>
          <p:nvPr/>
        </p:nvCxnSpPr>
        <p:spPr>
          <a:xfrm rot="10800000" flipV="1">
            <a:off x="2146161" y="3870984"/>
            <a:ext cx="652675" cy="16886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 rot="10800000">
            <a:off x="3391017" y="4649099"/>
            <a:ext cx="636454" cy="44854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/>
          <p:nvPr/>
        </p:nvCxnSpPr>
        <p:spPr>
          <a:xfrm rot="10800000">
            <a:off x="4552109" y="4697974"/>
            <a:ext cx="693380" cy="2242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/>
          <p:nvPr/>
        </p:nvCxnSpPr>
        <p:spPr>
          <a:xfrm rot="10800000">
            <a:off x="6055684" y="4649099"/>
            <a:ext cx="652674" cy="27314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/>
          <p:nvPr/>
        </p:nvCxnSpPr>
        <p:spPr>
          <a:xfrm rot="10800000">
            <a:off x="2107402" y="4662102"/>
            <a:ext cx="537660" cy="3698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03568" y="351724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40,14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153328" y="336659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878448" y="344051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40,14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29137" y="3497226"/>
            <a:ext cx="82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36,02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87" y="2130210"/>
            <a:ext cx="1998626" cy="1494971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05" y="5067859"/>
            <a:ext cx="2359745" cy="157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19" y="194801"/>
            <a:ext cx="1825094" cy="136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090" y="141859"/>
            <a:ext cx="5552532" cy="1095668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1800" b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«Развитие физической культуры и спорта  в Сысертском городском округе   до 2024 года»</a:t>
            </a: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839" y="95861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507900"/>
              </p:ext>
            </p:extLst>
          </p:nvPr>
        </p:nvGraphicFramePr>
        <p:xfrm>
          <a:off x="251520" y="1379909"/>
          <a:ext cx="8016657" cy="344025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75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4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5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5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98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Код</a:t>
                      </a:r>
                      <a:endParaRPr lang="ru-RU" sz="14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 </a:t>
                      </a:r>
                      <a:endParaRPr lang="ru-RU" sz="14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года </a:t>
                      </a:r>
                      <a:endParaRPr lang="ru-RU" sz="14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года </a:t>
                      </a:r>
                      <a:endParaRPr lang="ru-RU" sz="14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года </a:t>
                      </a:r>
                      <a:endParaRPr lang="ru-RU" sz="14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года </a:t>
                      </a:r>
                      <a:endParaRPr lang="ru-RU" sz="14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9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</a:t>
                      </a:r>
                      <a:endParaRPr lang="ru-RU" sz="14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физической культуры и спорта  в Сысертском городском округе   до 2024 года"</a:t>
                      </a:r>
                    </a:p>
                  </a:txBody>
                  <a:tcPr marL="9525" marR="9525" marT="9525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157 028,00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67 000,00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67 000,00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67 000,00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fontAlgn="ctr"/>
                      <a:r>
                        <a:rPr lang="ru-RU" sz="14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Подпрограмма "Развитие физической культуры и спорта в Сысертском городском округе"</a:t>
                      </a:r>
                    </a:p>
                  </a:txBody>
                  <a:tcPr marL="9525" marR="9525" marT="9525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26 896,10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63 846,10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63 846,10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63 846,10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8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38 2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fontAlgn="ctr"/>
                      <a:r>
                        <a:rPr lang="ru-RU" sz="14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инфраструктуры спортивных учреждений в Сысертском городском округе"</a:t>
                      </a:r>
                    </a:p>
                  </a:txBody>
                  <a:tcPr marL="9525" marR="9525" marT="9525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128 358,00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600,00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600,00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600,00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fontAlgn="ctr"/>
                      <a:r>
                        <a:rPr lang="ru-RU" sz="14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туризма в Сысертском городском округе"</a:t>
                      </a:r>
                    </a:p>
                  </a:txBody>
                  <a:tcPr marL="9525" marR="9525" marT="9525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1 773,90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2 553,90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2 553,90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2 553,90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01208"/>
            <a:ext cx="1799093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23855" y="832403"/>
            <a:ext cx="1805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>
                <a:solidFill>
                  <a:srgbClr val="08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(тысяч  рублей)</a:t>
            </a:r>
          </a:p>
        </p:txBody>
      </p:sp>
      <p:pic>
        <p:nvPicPr>
          <p:cNvPr id="11" name="Рисунок 10" descr="aFgyA4HXZW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4988124"/>
            <a:ext cx="1890739" cy="1260000"/>
          </a:xfrm>
          <a:prstGeom prst="rect">
            <a:avLst/>
          </a:prstGeom>
        </p:spPr>
      </p:pic>
      <p:pic>
        <p:nvPicPr>
          <p:cNvPr id="12" name="Рисунок 11" descr="C5w3VAlPz9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1509" y="5275429"/>
            <a:ext cx="1890739" cy="1260000"/>
          </a:xfrm>
          <a:prstGeom prst="rect">
            <a:avLst/>
          </a:prstGeom>
        </p:spPr>
      </p:pic>
      <p:pic>
        <p:nvPicPr>
          <p:cNvPr id="13" name="Рисунок 12" descr="QExgryUGMr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44337" y="4908307"/>
            <a:ext cx="1890739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2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600" y="176267"/>
            <a:ext cx="7848872" cy="1428760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ru-RU" sz="20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«развитие физической культуры и спорта  в Сысертском городском округе   до 2024 года», </a:t>
            </a:r>
            <a:br>
              <a:rPr lang="en-US" sz="20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cap="none" dirty="0">
                <a:solidFill>
                  <a:srgbClr val="0C525C"/>
                </a:solidFill>
                <a:latin typeface="Times New Roman" pitchFamily="18" charset="0"/>
                <a:cs typeface="Times New Roman" pitchFamily="18" charset="0"/>
              </a:rPr>
              <a:t>утверждена постановлением администрации Сысертского городского округа 28.06.2018 года    №  1007 (с изменениями) </a:t>
            </a:r>
            <a:br>
              <a:rPr lang="en-US" sz="1800" b="1" i="1" cap="none" dirty="0">
                <a:solidFill>
                  <a:srgbClr val="0C525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cap="none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http://admsysert.Ru/economics/municipal-programs</a:t>
            </a:r>
            <a:br>
              <a:rPr lang="ru-RU" sz="1800" dirty="0"/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603" y="1605027"/>
            <a:ext cx="7848873" cy="43891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itchFamily="18" charset="0"/>
              </a:rPr>
              <a:t>Основные цели программы: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1. Создание условий для развития физической культуры и спорта в Сысертском городском округе, в том числе для лиц с ограниченными возможностями здоровья и инвалидов.</a:t>
            </a:r>
          </a:p>
          <a:p>
            <a:pPr marL="18000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:</a:t>
            </a:r>
          </a:p>
          <a:p>
            <a:pPr marL="18000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Привлечение населения СГО к здоровому образу жизни, увеличение количества жителей СГО, систематически занимающихся физической культурой и спортом;</a:t>
            </a:r>
          </a:p>
          <a:p>
            <a:pPr marL="18000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Привлечение к физическим занятиям эффективной физической культурой и избранным видам двигательной деятельности максимально большего количества лиц с ограниченными возможностями и инвалидов.</a:t>
            </a:r>
          </a:p>
          <a:p>
            <a:pPr marL="18000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Поэтапное внедрение Всероссийского физкультурно-спортивного комплекса "Готов к труду и обороне" (ГТО) на территории Сысертского городского округа.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2. Создание условий, обеспечивающих доступность к спортивной инфраструктуре в СГО, в том числе для лиц с ограниченными возможностями и инвалидов.</a:t>
            </a:r>
          </a:p>
          <a:p>
            <a:pPr marL="18000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:</a:t>
            </a:r>
          </a:p>
          <a:p>
            <a:pPr marL="18000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Создание и развитие эффективной инфраструктуры физической культуры и спорта для различных групп населения, в том числе лиц с ограниченными возможностями здоровья;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3. Создание условий для развития детско-юношеского спорта, укрепление материальной базы детских-юношеских школ Сысертского городского округа.</a:t>
            </a:r>
          </a:p>
          <a:p>
            <a:pPr marL="18000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18000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Модернизация системы развития детско-юношеского спорта и совершенствование отбора талантливых спортсменов.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4.  Развитие туризма на территории Сысертского городского округа</a:t>
            </a:r>
          </a:p>
          <a:p>
            <a:pPr marL="18000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18000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 Формирование привлекательного туристско-рекреационного имиджа Сысертского городского округа;</a:t>
            </a:r>
          </a:p>
          <a:p>
            <a:pPr marL="180000" lvl="0" indent="0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4.2. Обеспечение комплексного развития туристического сектора Сысертского городского округа на основе координации деятельности субъектов туризма;</a:t>
            </a:r>
          </a:p>
          <a:p>
            <a:pPr marL="180000" indent="0">
              <a:spcBef>
                <a:spcPts val="0"/>
              </a:spcBef>
              <a:buClr>
                <a:schemeClr val="accent3">
                  <a:lumMod val="20000"/>
                  <a:lumOff val="80000"/>
                </a:schemeClr>
              </a:buClr>
              <a:buNone/>
            </a:pPr>
            <a:r>
              <a:rPr lang="ru-RU" sz="12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4.3. Формирование и развитие   системы информационной поддержки субъектов туристического сектора. </a:t>
            </a: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647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2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99592" y="378576"/>
            <a:ext cx="4511797" cy="1647301"/>
          </a:xfrm>
          <a:effectLst>
            <a:outerShdw dist="35921" dir="2700000" algn="ctr" rotWithShape="0">
              <a:schemeClr val="bg2"/>
            </a:outerShdw>
          </a:effectLst>
        </p:spPr>
        <p:txBody>
          <a:bodyPr wrap="square" lIns="91440" tIns="45720" rIns="91440" bIns="45720" numCol="1" anchor="ctr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1"/>
              </a:buClr>
              <a:defRPr/>
            </a:pPr>
            <a:r>
              <a:rPr lang="ru-RU" sz="20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показатели </a:t>
            </a:r>
            <a:br>
              <a:rPr lang="ru-RU" sz="20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в сфере физической культуры и спорта </a:t>
            </a:r>
            <a:br>
              <a:rPr lang="ru-RU" sz="20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Сысертского городского округа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85467"/>
              </p:ext>
            </p:extLst>
          </p:nvPr>
        </p:nvGraphicFramePr>
        <p:xfrm>
          <a:off x="256471" y="2564904"/>
          <a:ext cx="6301417" cy="3657955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978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606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Наименование</a:t>
                      </a:r>
                      <a:r>
                        <a:rPr kumimoji="0" lang="ru-RU" sz="1400" b="1" i="0" u="none" strike="noStrike" kern="12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п</a:t>
                      </a:r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оказатели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Единица измерения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90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Количество муниципальных спортивных сооружений</a:t>
                      </a:r>
                    </a:p>
                  </a:txBody>
                  <a:tcPr marL="143990" marR="35997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единица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151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</a:rPr>
                        <a:t>Численность лиц регулярно занимающихся в секциях и группах по видам спорта, клубах и группах физкультурно-оздоровительной направленности</a:t>
                      </a:r>
                    </a:p>
                  </a:txBody>
                  <a:tcPr marL="143990" marR="35997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</a:rPr>
                        <a:t>человек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</a:rPr>
                        <a:t>29 963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</a:rPr>
                        <a:t>Количество муниципальных ДЮСШ</a:t>
                      </a:r>
                    </a:p>
                  </a:txBody>
                  <a:tcPr marL="143990" marR="35997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</a:rPr>
                        <a:t>единица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2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Количество занимающихся в муниципальных ДЮСШ </a:t>
                      </a:r>
                    </a:p>
                  </a:txBody>
                  <a:tcPr marL="143990" marR="35997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1 350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Количество лиц, сдававших нормативы ВСК ГТО</a:t>
                      </a:r>
                    </a:p>
                    <a:p>
                      <a:pPr algn="l" fontAlgn="t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kumimoji="0" lang="ru-RU" sz="1400" b="1" i="0" u="none" strike="noStrike" kern="12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л</a:t>
                      </a:r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иц, сдавших нормативы</a:t>
                      </a:r>
                    </a:p>
                  </a:txBody>
                  <a:tcPr marL="143990" marR="35997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470</a:t>
                      </a:r>
                    </a:p>
                    <a:p>
                      <a:pPr algn="ctr" fontAlgn="ctr"/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191</a:t>
                      </a:r>
                    </a:p>
                  </a:txBody>
                  <a:tcPr marL="9524" marR="9524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indent="95250" algn="l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Количество проводимых мероприятий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единица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163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226851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59381"/>
            <a:ext cx="2051793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394222"/>
            <a:ext cx="2051362" cy="1368000"/>
          </a:xfrm>
          <a:prstGeom prst="rect">
            <a:avLst/>
          </a:prstGeom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67" y="3751849"/>
            <a:ext cx="2052000" cy="15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65865-7F31-4D7C-9684-2DF171CB72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29" y="74108"/>
            <a:ext cx="3091209" cy="206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09" y="254207"/>
            <a:ext cx="4830217" cy="1083633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2000" b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Количество спортивных сооружений </a:t>
            </a:r>
            <a:br>
              <a:rPr lang="ru-RU" sz="2000" b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на территории Сысертского городского округа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409233" y="4912636"/>
            <a:ext cx="2157786" cy="1440000"/>
          </a:xfrm>
        </p:spPr>
      </p:pic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589" y="172464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91110"/>
              </p:ext>
            </p:extLst>
          </p:nvPr>
        </p:nvGraphicFramePr>
        <p:xfrm>
          <a:off x="-44289" y="1556485"/>
          <a:ext cx="5971715" cy="286852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37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8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</a:rPr>
                        <a:t>№</a:t>
                      </a: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ambria" panose="02040503050406030204" pitchFamily="18" charset="0"/>
                        </a:rPr>
                        <a:t> п/п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спортивного сооружения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Субъекта РФ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Муници-пальные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47675" algn="l"/>
                        </a:tabLst>
                      </a:pPr>
                      <a:r>
                        <a:rPr lang="ru-RU" sz="1200" b="1" i="1" dirty="0">
                          <a:solidFill>
                            <a:srgbClr val="00194C"/>
                          </a:solidFill>
                          <a:effectLst/>
                          <a:latin typeface="Cambria" panose="02040503050406030204" pitchFamily="18" charset="0"/>
                        </a:rPr>
                        <a:t>Всего спортивных сооружений</a:t>
                      </a:r>
                      <a:endParaRPr lang="ru-RU" sz="1200" b="1" i="1" dirty="0">
                        <a:solidFill>
                          <a:srgbClr val="00194C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194C"/>
                          </a:solidFill>
                          <a:effectLst/>
                          <a:latin typeface="Cambria" panose="02040503050406030204" pitchFamily="18" charset="0"/>
                        </a:rPr>
                        <a:t>250</a:t>
                      </a:r>
                      <a:endParaRPr lang="ru-RU" sz="1200" b="1" i="1" dirty="0">
                        <a:solidFill>
                          <a:srgbClr val="00194C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194C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en-US" sz="1200" b="1" i="1" dirty="0">
                          <a:solidFill>
                            <a:srgbClr val="00194C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rgbClr val="00194C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194C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en-US" sz="1200" b="1" i="1" dirty="0">
                          <a:solidFill>
                            <a:srgbClr val="00194C"/>
                          </a:solidFill>
                          <a:effectLst/>
                          <a:latin typeface="Cambria" panose="02040503050406030204" pitchFamily="18" charset="0"/>
                        </a:rPr>
                        <a:t>56</a:t>
                      </a:r>
                      <a:endParaRPr lang="ru-RU" sz="1200" b="1" i="1" dirty="0">
                        <a:solidFill>
                          <a:srgbClr val="00194C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194C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200" b="1" i="1" dirty="0">
                        <a:solidFill>
                          <a:srgbClr val="00194C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47675" algn="l"/>
                        </a:tabLst>
                      </a:pPr>
                      <a:r>
                        <a:rPr lang="ru-RU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Плоскостные спортивные сооружения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101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26</a:t>
                      </a:r>
                      <a:r>
                        <a:rPr lang="ru-RU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5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47675" algn="l"/>
                        </a:tabLst>
                      </a:pPr>
                      <a:r>
                        <a:rPr lang="ru-RU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Футбольные поля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30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6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47675" algn="l"/>
                        </a:tabLst>
                      </a:pPr>
                      <a:r>
                        <a:rPr lang="ru-RU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Спортивные залы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39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8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47675" algn="l"/>
                        </a:tabLst>
                      </a:pPr>
                      <a:r>
                        <a:rPr kumimoji="0" lang="ru-RU" sz="1200" b="1" i="1" kern="1200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Лыжные базы</a:t>
                      </a: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200" b="1" i="1" kern="1200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8</a:t>
                      </a:r>
                      <a:endParaRPr kumimoji="0" lang="ru-RU" sz="1200" b="1" i="1" kern="1200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200" b="1" i="1" kern="1200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200" b="1" i="1" kern="1200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i="1" kern="1200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i="1" kern="1200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47675" algn="l"/>
                        </a:tabLst>
                      </a:pPr>
                      <a:r>
                        <a:rPr lang="ru-RU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Стрелковые тиры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ru-RU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47675" algn="l"/>
                        </a:tabLst>
                      </a:pPr>
                      <a:r>
                        <a:rPr lang="ru-RU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Объекты городской и рекреационной инфраструктуры, приспособленные для занятий физической культурой и спортом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33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ru-RU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254B19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i="1" dirty="0">
                        <a:solidFill>
                          <a:srgbClr val="254B19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8" marR="60758" marT="0" marB="0" anchor="ctr">
                    <a:solidFill>
                      <a:srgbClr val="AFD9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1718783" y="4971555"/>
            <a:ext cx="1872000" cy="140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3013107" y="4945494"/>
            <a:ext cx="2063441" cy="13742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828D45-1995-425F-9F99-CB3944891B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88900"/>
            <a:ext cx="2900488" cy="38525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4745887" y="4915297"/>
            <a:ext cx="1986207" cy="14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E7C6E67-D59A-4CE5-8F1E-B0D0A70C8F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6411641" y="4919399"/>
            <a:ext cx="216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A6444F-7EBC-4EBD-8A43-A88EA2BA6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" y="4500501"/>
            <a:ext cx="3646751" cy="2111798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206530" y="177907"/>
            <a:ext cx="6239353" cy="876300"/>
          </a:xfrm>
          <a:prstGeom prst="rect">
            <a:avLst/>
          </a:prstGeom>
        </p:spPr>
        <p:txBody>
          <a:bodyPr anchor="ctr"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" indent="0" algn="ctr"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solidFill>
                  <a:srgbClr val="0C525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Финансовое обеспечение мероприятий в сфере  физической культуры и спорта </a:t>
            </a:r>
          </a:p>
          <a:p>
            <a:pPr marL="54864" indent="0" algn="ctr"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solidFill>
                  <a:srgbClr val="0C525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Сысертского городского округа в 2021 - 2024 годах</a:t>
            </a:r>
          </a:p>
        </p:txBody>
      </p:sp>
      <p:pic>
        <p:nvPicPr>
          <p:cNvPr id="71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388" y="155178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18869402"/>
              </p:ext>
            </p:extLst>
          </p:nvPr>
        </p:nvGraphicFramePr>
        <p:xfrm>
          <a:off x="2555776" y="1104747"/>
          <a:ext cx="6105524" cy="3548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4" y="1528092"/>
            <a:ext cx="1677519" cy="111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48"/>
          <p:cNvSpPr txBox="1">
            <a:spLocks noChangeArrowheads="1"/>
          </p:cNvSpPr>
          <p:nvPr/>
        </p:nvSpPr>
        <p:spPr bwMode="auto">
          <a:xfrm>
            <a:off x="2555776" y="1158760"/>
            <a:ext cx="1333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A5066"/>
                </a:solidFill>
                <a:latin typeface="Times New Roman" pitchFamily="18" charset="0"/>
              </a:rPr>
              <a:t>млн. руб.</a:t>
            </a:r>
            <a:r>
              <a:rPr lang="ru-RU" sz="1600" b="1" i="1" dirty="0">
                <a:solidFill>
                  <a:srgbClr val="0A5066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5" y="2741439"/>
            <a:ext cx="1656725" cy="12241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ACCF9A-A902-4C60-BAE3-A7980FCDFD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00501"/>
            <a:ext cx="3112368" cy="207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VHUYHT9_b3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5214950"/>
            <a:ext cx="2179869" cy="14526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5357850" cy="1283011"/>
          </a:xfrm>
        </p:spPr>
        <p:txBody>
          <a:bodyPr>
            <a:noAutofit/>
          </a:bodyPr>
          <a:lstStyle/>
          <a:p>
            <a:pPr algn="ctr"/>
            <a:r>
              <a:rPr lang="ru-RU" sz="22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«Развитие молодежной и социальной политики в Сысертском городском округе </a:t>
            </a:r>
            <a:br>
              <a:rPr lang="ru-RU" sz="22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до 2024 года»</a:t>
            </a:r>
            <a:endParaRPr lang="ru-RU" sz="2200" b="1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08" y="146111"/>
            <a:ext cx="723928" cy="11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924760"/>
              </p:ext>
            </p:extLst>
          </p:nvPr>
        </p:nvGraphicFramePr>
        <p:xfrm>
          <a:off x="224519" y="1603849"/>
          <a:ext cx="8019889" cy="369001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408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6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1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8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Код</a:t>
                      </a:r>
                      <a:endParaRPr lang="ru-RU" sz="11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 </a:t>
                      </a:r>
                      <a:endParaRPr lang="ru-RU" sz="11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года </a:t>
                      </a:r>
                      <a:endParaRPr lang="ru-RU" sz="11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года </a:t>
                      </a:r>
                      <a:endParaRPr lang="ru-RU" sz="11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года </a:t>
                      </a:r>
                      <a:endParaRPr lang="ru-RU" sz="11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36 0</a:t>
                      </a:r>
                      <a:endParaRPr lang="ru-RU" sz="12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молодежной и социальной политики в Сысертском городском округе до 2024 года"</a:t>
                      </a:r>
                    </a:p>
                  </a:txBody>
                  <a:tcPr marL="9525" marR="9525" marT="9525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172 903,20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216 075,00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222 359,70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227 043,90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</a:t>
                      </a:r>
                      <a:endParaRPr lang="ru-RU" sz="11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0" algn="l" fontAlgn="ctr"/>
                      <a:r>
                        <a:rPr lang="ru-RU" sz="11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"Молодежь Сысертского городского округа"</a:t>
                      </a:r>
                    </a:p>
                  </a:txBody>
                  <a:tcPr marL="9525" marR="108000" marT="9525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2 510,00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3 562,00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3 562,00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3 562,00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36 2</a:t>
                      </a:r>
                      <a:endParaRPr lang="ru-RU" sz="11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0" algn="l" fontAlgn="ctr"/>
                      <a:r>
                        <a:rPr lang="ru-RU" sz="11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"Патриотическое воспитание граждан на территории Сысертского городского округа"</a:t>
                      </a:r>
                    </a:p>
                  </a:txBody>
                  <a:tcPr marL="9525" marR="108000" marT="9525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</a:t>
                      </a:r>
                      <a:endParaRPr lang="ru-RU" sz="11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0" algn="l" fontAlgn="ctr">
                        <a:tabLst/>
                      </a:pPr>
                      <a:r>
                        <a:rPr lang="ru-RU" sz="11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Подпрограмме "Социальная поддержка населения Сысертского городского округа"</a:t>
                      </a:r>
                    </a:p>
                  </a:txBody>
                  <a:tcPr marL="9525" marR="108000" marT="9525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169 426,20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211 493,00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217 777,70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222 461,90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7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</a:t>
                      </a:r>
                      <a:endParaRPr lang="ru-RU" sz="11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0" algn="l" fontAlgn="ctr"/>
                      <a:r>
                        <a:rPr lang="ru-RU" sz="11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"Толерантное сознание, гармонизация межнациональных и межконфессиональных отношений и профилактика экстремизма на территории Сысертского городского округа"</a:t>
                      </a:r>
                    </a:p>
                  </a:txBody>
                  <a:tcPr marL="9525" marR="108000" marT="9525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777,00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850,00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850,00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850,00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</a:t>
                      </a:r>
                      <a:endParaRPr lang="ru-RU" sz="11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0" algn="l" fontAlgn="ctr"/>
                      <a:r>
                        <a:rPr lang="ru-RU" sz="11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"Профилактика заболеваний и формирование здорового образа жизни населения Сысертского городского округа"</a:t>
                      </a:r>
                    </a:p>
                  </a:txBody>
                  <a:tcPr marL="9525" marR="108000" marT="9525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</a:rPr>
                        <a:t>90,00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5286388"/>
            <a:ext cx="2143140" cy="141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32040" y="1333586"/>
            <a:ext cx="1805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>
                <a:solidFill>
                  <a:srgbClr val="08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 рублей)</a:t>
            </a:r>
          </a:p>
        </p:txBody>
      </p:sp>
      <p:pic>
        <p:nvPicPr>
          <p:cNvPr id="11" name="Рисунок 10" descr="SqHWYMkJUd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5286388"/>
            <a:ext cx="2143977" cy="1428760"/>
          </a:xfrm>
          <a:prstGeom prst="rect">
            <a:avLst/>
          </a:prstGeom>
        </p:spPr>
      </p:pic>
      <p:pic>
        <p:nvPicPr>
          <p:cNvPr id="13" name="Рисунок 12" descr="aM3d9rrTSv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7" y="116633"/>
            <a:ext cx="2171009" cy="144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2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211144" cy="1740545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ru-RU" sz="2200" b="1" i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молодежной и социальной политики в Сысертском городском округе  до 2024 года", </a:t>
            </a:r>
            <a:br>
              <a:rPr lang="ru-RU" sz="2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постановлением Администрации Сысертского городского округа 16.06.2020 №  1094</a:t>
            </a:r>
            <a:r>
              <a:rPr lang="ru-RU" sz="1600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u="sng" cap="none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http://admsysert.Ru/economics/municipal-programs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7992888" cy="43891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b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itchFamily="18" charset="0"/>
              </a:rPr>
              <a:t>Основные цели программы: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20000"/>
                  <a:lumOff val="80000"/>
                </a:schemeClr>
              </a:buClr>
            </a:pPr>
            <a:r>
              <a:rPr lang="ru-RU" sz="14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успешной социализации, эффективной самореализации, развития потенциала молодежи и вовлечения ее в социально-экономическое развитие Сысертского городского округа, обеспечение развития и максимального использования демографического, социального, экономического и гражданского потенциала молодых жителей Сысертского городского округа.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20000"/>
                  <a:lumOff val="80000"/>
                </a:schemeClr>
              </a:buClr>
            </a:pPr>
            <a:r>
              <a:rPr lang="ru-RU" sz="14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системы патриотического воспитания граждан Сысертского городского округа, формирование у граждан патриотического сознания, верности Отечеству, готовности к выполнению конституционных обязанностей.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20000"/>
                  <a:lumOff val="80000"/>
                </a:schemeClr>
              </a:buClr>
            </a:pPr>
            <a:r>
              <a:rPr lang="ru-RU" sz="14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условий для повышения эффективности системы социальной поддержки отдельных категорий граждан в Сысертском городском округе, сохранение достигнутого за последние годы уровня их социальной безопасности.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20000"/>
                  <a:lumOff val="80000"/>
                </a:schemeClr>
              </a:buClr>
            </a:pPr>
            <a:r>
              <a:rPr lang="ru-RU" sz="14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толерантного сознания, предупреждение экстремистской деятельности, гармонизация  межнациональных и межконфессиональных отношений, в том числе обеспечение позитивного социального самочувствия граждан, основанного на ценностях общегражданского патриотизма и солидарности, через создание условий для реализации этнокультурных и языковых потребностей каждого и поддержание межнациональной стабильности в Сысертском городском округе. </a:t>
            </a: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228690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2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443408889"/>
              </p:ext>
            </p:extLst>
          </p:nvPr>
        </p:nvGraphicFramePr>
        <p:xfrm>
          <a:off x="220940" y="1471779"/>
          <a:ext cx="3409918" cy="5123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Подзаголовок 2"/>
          <p:cNvSpPr txBox="1">
            <a:spLocks/>
          </p:cNvSpPr>
          <p:nvPr/>
        </p:nvSpPr>
        <p:spPr>
          <a:xfrm>
            <a:off x="822925" y="195246"/>
            <a:ext cx="8358214" cy="876300"/>
          </a:xfrm>
          <a:prstGeom prst="rect">
            <a:avLst/>
          </a:prstGeom>
        </p:spPr>
        <p:txBody>
          <a:bodyPr anchor="ctr"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solidFill>
                  <a:srgbClr val="0C525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Социальная поддержка граждан в рамках муниципальной программы</a:t>
            </a:r>
            <a:r>
              <a:rPr lang="ru-RU" sz="18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"Развитие молодежной и социальной политики в Сысертском городском округе до 2024 года» </a:t>
            </a:r>
            <a:endParaRPr lang="ru-RU" sz="1800" b="1" dirty="0">
              <a:solidFill>
                <a:srgbClr val="0C525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35080608"/>
              </p:ext>
            </p:extLst>
          </p:nvPr>
        </p:nvGraphicFramePr>
        <p:xfrm>
          <a:off x="2981405" y="1071522"/>
          <a:ext cx="6199734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0724" name="Группа 12"/>
          <p:cNvGrpSpPr>
            <a:grpSpLocks/>
          </p:cNvGrpSpPr>
          <p:nvPr/>
        </p:nvGrpSpPr>
        <p:grpSpPr bwMode="auto">
          <a:xfrm>
            <a:off x="2590617" y="5899022"/>
            <a:ext cx="1574800" cy="791999"/>
            <a:chOff x="2156974" y="1165736"/>
            <a:chExt cx="1221966" cy="557992"/>
          </a:xfrm>
        </p:grpSpPr>
        <p:sp>
          <p:nvSpPr>
            <p:cNvPr id="51" name="Овал 50"/>
            <p:cNvSpPr/>
            <p:nvPr/>
          </p:nvSpPr>
          <p:spPr>
            <a:xfrm>
              <a:off x="2487096" y="1165736"/>
              <a:ext cx="614552" cy="55799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56974" y="1315860"/>
              <a:ext cx="1221966" cy="23852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0,16</a:t>
              </a:r>
            </a:p>
          </p:txBody>
        </p:sp>
      </p:grpSp>
      <p:grpSp>
        <p:nvGrpSpPr>
          <p:cNvPr id="30725" name="Группа 17"/>
          <p:cNvGrpSpPr>
            <a:grpSpLocks/>
          </p:cNvGrpSpPr>
          <p:nvPr/>
        </p:nvGrpSpPr>
        <p:grpSpPr bwMode="auto">
          <a:xfrm>
            <a:off x="3596594" y="3584354"/>
            <a:ext cx="1106074" cy="732472"/>
            <a:chOff x="3538493" y="3505942"/>
            <a:chExt cx="1221966" cy="684809"/>
          </a:xfrm>
        </p:grpSpPr>
        <p:sp>
          <p:nvSpPr>
            <p:cNvPr id="72" name="Овал 71"/>
            <p:cNvSpPr/>
            <p:nvPr/>
          </p:nvSpPr>
          <p:spPr>
            <a:xfrm>
              <a:off x="3787034" y="3505942"/>
              <a:ext cx="804924" cy="684809"/>
            </a:xfrm>
            <a:prstGeom prst="ellipse">
              <a:avLst/>
            </a:prstGeom>
            <a:solidFill>
              <a:srgbClr val="FF055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538493" y="3686871"/>
              <a:ext cx="1221966" cy="2782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14,08</a:t>
              </a:r>
            </a:p>
          </p:txBody>
        </p:sp>
      </p:grpSp>
      <p:grpSp>
        <p:nvGrpSpPr>
          <p:cNvPr id="30726" name="Группа 23"/>
          <p:cNvGrpSpPr>
            <a:grpSpLocks/>
          </p:cNvGrpSpPr>
          <p:nvPr/>
        </p:nvGrpSpPr>
        <p:grpSpPr bwMode="auto">
          <a:xfrm>
            <a:off x="3506716" y="4413309"/>
            <a:ext cx="1260000" cy="708056"/>
            <a:chOff x="2958179" y="3885925"/>
            <a:chExt cx="1221966" cy="565622"/>
          </a:xfrm>
        </p:grpSpPr>
        <p:sp>
          <p:nvSpPr>
            <p:cNvPr id="73" name="Овал 72"/>
            <p:cNvSpPr/>
            <p:nvPr/>
          </p:nvSpPr>
          <p:spPr>
            <a:xfrm>
              <a:off x="3202692" y="3885925"/>
              <a:ext cx="692912" cy="565622"/>
            </a:xfrm>
            <a:prstGeom prst="ellipse">
              <a:avLst/>
            </a:prstGeom>
            <a:solidFill>
              <a:srgbClr val="64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958179" y="4012869"/>
              <a:ext cx="1221966" cy="2704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0,68</a:t>
              </a:r>
            </a:p>
          </p:txBody>
        </p:sp>
      </p:grpSp>
      <p:grpSp>
        <p:nvGrpSpPr>
          <p:cNvPr id="30727" name="Группа 34"/>
          <p:cNvGrpSpPr>
            <a:grpSpLocks/>
          </p:cNvGrpSpPr>
          <p:nvPr/>
        </p:nvGrpSpPr>
        <p:grpSpPr bwMode="auto">
          <a:xfrm>
            <a:off x="3347279" y="5219939"/>
            <a:ext cx="1077175" cy="674670"/>
            <a:chOff x="3088529" y="4740517"/>
            <a:chExt cx="921269" cy="579867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5F44CDF9-3240-444E-9CC1-8D0ED7AC2526}"/>
                </a:ext>
              </a:extLst>
            </p:cNvPr>
            <p:cNvSpPr/>
            <p:nvPr/>
          </p:nvSpPr>
          <p:spPr>
            <a:xfrm>
              <a:off x="3250186" y="4740517"/>
              <a:ext cx="615790" cy="5785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3250139" y="4741799"/>
              <a:ext cx="615790" cy="5785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88529" y="4871092"/>
              <a:ext cx="921269" cy="317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0,50</a:t>
              </a:r>
            </a:p>
          </p:txBody>
        </p:sp>
      </p:grpSp>
      <p:grpSp>
        <p:nvGrpSpPr>
          <p:cNvPr id="30729" name="Группа 9"/>
          <p:cNvGrpSpPr>
            <a:grpSpLocks/>
          </p:cNvGrpSpPr>
          <p:nvPr/>
        </p:nvGrpSpPr>
        <p:grpSpPr bwMode="auto">
          <a:xfrm>
            <a:off x="101162" y="2198484"/>
            <a:ext cx="2276861" cy="3711110"/>
            <a:chOff x="992912" y="3555642"/>
            <a:chExt cx="1344599" cy="1732516"/>
          </a:xfrm>
        </p:grpSpPr>
        <p:sp>
          <p:nvSpPr>
            <p:cNvPr id="7" name="Прямоугольник 6"/>
            <p:cNvSpPr/>
            <p:nvPr/>
          </p:nvSpPr>
          <p:spPr>
            <a:xfrm rot="1162456">
              <a:off x="1005384" y="3620930"/>
              <a:ext cx="689887" cy="15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cap="all" dirty="0">
                  <a:ln w="9000" cmpd="sng">
                    <a:noFill/>
                    <a:prstDash val="solid"/>
                  </a:ln>
                  <a:solidFill>
                    <a:schemeClr val="tx2">
                      <a:lumMod val="9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170,56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 rot="1330388">
              <a:off x="1555767" y="3600920"/>
              <a:ext cx="442276" cy="1580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cap="all" dirty="0">
                  <a:ln w="9000" cmpd="sng">
                    <a:noFill/>
                    <a:prstDash val="solid"/>
                  </a:ln>
                  <a:solidFill>
                    <a:schemeClr val="tx2">
                      <a:lumMod val="9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200,27</a:t>
              </a: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992912" y="5130106"/>
              <a:ext cx="653088" cy="158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cap="all" dirty="0">
                  <a:ln w="9000" cmpd="sng">
                    <a:noFill/>
                    <a:prstDash val="solid"/>
                  </a:ln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  <a:endPara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 rot="1059146">
              <a:off x="1895235" y="3555642"/>
              <a:ext cx="442276" cy="1580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cap="all" dirty="0">
                  <a:ln w="9000" cmpd="sng">
                    <a:noFill/>
                    <a:prstDash val="solid"/>
                  </a:ln>
                  <a:solidFill>
                    <a:schemeClr val="tx2">
                      <a:lumMod val="9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206,55</a:t>
              </a:r>
            </a:p>
          </p:txBody>
        </p:sp>
      </p:grpSp>
      <p:grpSp>
        <p:nvGrpSpPr>
          <p:cNvPr id="30735" name="Группа 42"/>
          <p:cNvGrpSpPr>
            <a:grpSpLocks/>
          </p:cNvGrpSpPr>
          <p:nvPr/>
        </p:nvGrpSpPr>
        <p:grpSpPr bwMode="auto">
          <a:xfrm>
            <a:off x="3567408" y="1997605"/>
            <a:ext cx="699260" cy="732471"/>
            <a:chOff x="3048984" y="1136021"/>
            <a:chExt cx="804924" cy="684809"/>
          </a:xfrm>
        </p:grpSpPr>
        <p:sp>
          <p:nvSpPr>
            <p:cNvPr id="44" name="Овал 43"/>
            <p:cNvSpPr/>
            <p:nvPr/>
          </p:nvSpPr>
          <p:spPr>
            <a:xfrm>
              <a:off x="3048984" y="1136021"/>
              <a:ext cx="804924" cy="68480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5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48984" y="1278960"/>
              <a:ext cx="748841" cy="316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solidFill>
                    <a:srgbClr val="2F2203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26,02</a:t>
              </a:r>
            </a:p>
          </p:txBody>
        </p:sp>
      </p:grpSp>
      <p:sp>
        <p:nvSpPr>
          <p:cNvPr id="30736" name="TextBox 48"/>
          <p:cNvSpPr txBox="1">
            <a:spLocks noChangeArrowheads="1"/>
          </p:cNvSpPr>
          <p:nvPr/>
        </p:nvSpPr>
        <p:spPr bwMode="auto">
          <a:xfrm>
            <a:off x="188179" y="1679746"/>
            <a:ext cx="1333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</a:rPr>
              <a:t>млн. руб.</a:t>
            </a:r>
            <a:r>
              <a:rPr lang="ru-RU" sz="1600" b="1" i="1" dirty="0">
                <a:latin typeface="Times New Roman" pitchFamily="18" charset="0"/>
              </a:rPr>
              <a:t>.</a:t>
            </a:r>
          </a:p>
        </p:txBody>
      </p:sp>
      <p:grpSp>
        <p:nvGrpSpPr>
          <p:cNvPr id="30737" name="Группа 49"/>
          <p:cNvGrpSpPr>
            <a:grpSpLocks/>
          </p:cNvGrpSpPr>
          <p:nvPr/>
        </p:nvGrpSpPr>
        <p:grpSpPr bwMode="auto">
          <a:xfrm>
            <a:off x="3757651" y="2826091"/>
            <a:ext cx="719457" cy="697430"/>
            <a:chOff x="2933323" y="1113724"/>
            <a:chExt cx="804924" cy="684809"/>
          </a:xfrm>
        </p:grpSpPr>
        <p:sp>
          <p:nvSpPr>
            <p:cNvPr id="52" name="Овал 51"/>
            <p:cNvSpPr/>
            <p:nvPr/>
          </p:nvSpPr>
          <p:spPr>
            <a:xfrm>
              <a:off x="2933323" y="1113724"/>
              <a:ext cx="804924" cy="68480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26458" y="1261163"/>
              <a:ext cx="661921" cy="302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14,19</a:t>
              </a:r>
            </a:p>
          </p:txBody>
        </p:sp>
      </p:grpSp>
      <p:sp>
        <p:nvSpPr>
          <p:cNvPr id="32" name="Прямоугольник 31"/>
          <p:cNvSpPr/>
          <p:nvPr/>
        </p:nvSpPr>
        <p:spPr bwMode="auto">
          <a:xfrm>
            <a:off x="853894" y="5636680"/>
            <a:ext cx="1149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2040781" y="5885352"/>
            <a:ext cx="1149665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endParaRPr lang="ru-RU" sz="1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1380384" y="5805090"/>
            <a:ext cx="1149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 rot="1028106">
            <a:off x="2402408" y="2384027"/>
            <a:ext cx="7375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9000" cmpd="sng">
                  <a:noFill/>
                  <a:prstDash val="solid"/>
                </a:ln>
                <a:solidFill>
                  <a:schemeClr val="tx2">
                    <a:lumMod val="9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211,23</a:t>
            </a:r>
          </a:p>
        </p:txBody>
      </p:sp>
      <p:pic>
        <p:nvPicPr>
          <p:cNvPr id="42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0734" y="279118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Овал 40" descr="144,64&#10;">
            <a:extLst>
              <a:ext uri="{FF2B5EF4-FFF2-40B4-BE49-F238E27FC236}">
                <a16:creationId xmlns:a16="http://schemas.microsoft.com/office/drawing/2014/main" id="{5B4ECC0D-B336-4B1B-A675-FF9BFF348328}"/>
              </a:ext>
            </a:extLst>
          </p:cNvPr>
          <p:cNvSpPr/>
          <p:nvPr/>
        </p:nvSpPr>
        <p:spPr bwMode="auto">
          <a:xfrm>
            <a:off x="2916401" y="1208786"/>
            <a:ext cx="891658" cy="83245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5EF2FB-4117-41A5-95B8-46C2760B9E77}"/>
              </a:ext>
            </a:extLst>
          </p:cNvPr>
          <p:cNvSpPr txBox="1"/>
          <p:nvPr/>
        </p:nvSpPr>
        <p:spPr bwMode="auto">
          <a:xfrm>
            <a:off x="2909878" y="1372993"/>
            <a:ext cx="89165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144,64</a:t>
            </a:r>
          </a:p>
        </p:txBody>
      </p:sp>
    </p:spTree>
    <p:extLst>
      <p:ext uri="{BB962C8B-B14F-4D97-AF65-F5344CB8AC3E}">
        <p14:creationId xmlns:p14="http://schemas.microsoft.com/office/powerpoint/2010/main" val="1209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6840760" cy="577316"/>
          </a:xfrm>
        </p:spPr>
        <p:txBody>
          <a:bodyPr>
            <a:noAutofit/>
          </a:bodyPr>
          <a:lstStyle/>
          <a:p>
            <a:pPr algn="ctr"/>
            <a:r>
              <a:rPr lang="ru-RU" sz="3200" b="1" i="1" cap="none" dirty="0">
                <a:solidFill>
                  <a:srgbClr val="0C525C"/>
                </a:solidFill>
                <a:effectLst/>
                <a:latin typeface="Times New Roman" pitchFamily="18" charset="0"/>
                <a:cs typeface="Times New Roman" pitchFamily="18" charset="0"/>
              </a:rPr>
              <a:t>Сысертский городской округ</a:t>
            </a:r>
            <a:endParaRPr lang="ru-RU" sz="3200" i="1" cap="none" dirty="0">
              <a:solidFill>
                <a:srgbClr val="0C525C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511115"/>
            <a:ext cx="820891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реке Сысерти в первой половине XV</a:t>
            </a:r>
            <a:r>
              <a:rPr lang="en-US" sz="1400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 столетия сложился куст металлургических заводов (Нижнесысертский, Верхнесысертский, Ильинский), центральным из которых был Нижнесысертский чугуноплавильный и железоделательный завод, построенный в 1732 г. С этого года ведет свое летосчисление современная Сысерть.</a:t>
            </a:r>
          </a:p>
          <a:p>
            <a:pPr indent="457200" algn="just"/>
            <a:r>
              <a:rPr lang="ru-RU" sz="1400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 был основан казной. Потом перешел в руки частных владельцев: сначала солепромышленника купца Турчанинова, затем семьи Соломирских. В первой четверти XIX в. Сысертский завод был одним из крупных предприятий. Здесь работало 1458 мастеровых, 545 непременных работников и около 1000 вольнонаемных. В 1848 г. в поселке были построены механические мастерские, обслуживавшие всю группу заводов.</a:t>
            </a:r>
          </a:p>
          <a:p>
            <a:pPr indent="4572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численности жителей Сысерть находилась в первом десятке крупных населенных пунктов Среднего Урала. В 1850 г. здесь проживало 5,6 тыс., а по переписи 1897 г.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10,4 тыс. человек.</a:t>
            </a:r>
          </a:p>
          <a:p>
            <a:pPr indent="4572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Президиума ВС РСФСР от 01.02.1963 «Об укрупнении сельских районов, образовании промышленных районов и изменении подчиненности районов и городов Свердловской области» был образован в Свердловской области Сысертский промышленный районы - центр город Сысерть;</a:t>
            </a:r>
          </a:p>
          <a:p>
            <a:pPr indent="4572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декабря 1995 года по итогам местного референдума Сысертский район (за исключением города Арамиль и подчинённых населённых пунктов) был преобразован в муниципальное образование «Сысертский район».</a:t>
            </a:r>
          </a:p>
          <a:p>
            <a:pPr indent="4572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июля 1996 года Сысертский район является самостоятельным субъектом межбюджетных отношений областного бюджета.</a:t>
            </a:r>
          </a:p>
          <a:p>
            <a:pPr indent="4572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Свердловской области от 25 октября 2004 года № 147-ОЗ «Об установлении границ муниципального образования Сысертский район и наделении его статусом городского округа» муниципальное образование «Сысертский район» наделено статусом городского округа и с 1 января 2006 года именуется – Сысертский городской округ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762056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82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16" y="207448"/>
            <a:ext cx="3814500" cy="1143494"/>
          </a:xfrm>
        </p:spPr>
        <p:txBody>
          <a:bodyPr anchor="t" anchorCtr="0">
            <a:normAutofit/>
          </a:bodyPr>
          <a:lstStyle/>
          <a:p>
            <a:pPr algn="ctr"/>
            <a:r>
              <a:rPr lang="ru-RU" sz="20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доступным и комфортным жильем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329732"/>
              </p:ext>
            </p:extLst>
          </p:nvPr>
        </p:nvGraphicFramePr>
        <p:xfrm>
          <a:off x="278888" y="1408966"/>
          <a:ext cx="7965519" cy="526327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581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3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1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Код</a:t>
                      </a:r>
                      <a:endParaRPr lang="ru-RU" sz="1100" b="0" i="0" u="none" strike="noStrike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 </a:t>
                      </a:r>
                      <a:endParaRPr lang="ru-RU" sz="1100" b="0" i="0" u="none" strike="noStrike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2022 год</a:t>
                      </a:r>
                      <a:endParaRPr lang="ru-RU" sz="1100" b="0" i="0" u="none" strike="noStrike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100" b="0" i="0" u="none" strike="noStrike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года </a:t>
                      </a:r>
                      <a:endParaRPr lang="ru-RU" sz="1100" b="0" i="0" u="none" strike="noStrike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445">
                <a:tc gridSpan="2">
                  <a:txBody>
                    <a:bodyPr/>
                    <a:lstStyle/>
                    <a:p>
                      <a:pPr marL="180000" indent="0" algn="l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Финансирование мероприятий направленных на обеспечение населения доступным и комфортным жильем 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 hMerge="1">
                  <a:txBody>
                    <a:bodyPr/>
                    <a:lstStyle/>
                    <a:p>
                      <a:pPr marL="95250" indent="0" algn="l" rtl="0" eaLnBrk="1" fontAlgn="ctr" latinLnBrk="0" hangingPunct="1"/>
                      <a:endParaRPr kumimoji="0" lang="ru-RU" sz="1200" b="1" i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rtl="0" eaLnBrk="1" fontAlgn="ctr" latinLnBrk="0" hangingPunct="1"/>
                      <a:r>
                        <a:rPr kumimoji="0" lang="ru-RU" sz="1200" b="1" i="1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55 550,0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rtl="0" eaLnBrk="1" fontAlgn="ctr" latinLnBrk="0" hangingPunct="1"/>
                      <a:r>
                        <a:rPr kumimoji="0" lang="ru-RU" sz="1200" b="1" i="1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55 550,0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rtl="0" eaLnBrk="1" fontAlgn="ctr" latinLnBrk="0" hangingPunct="1"/>
                      <a:r>
                        <a:rPr kumimoji="0" lang="ru-RU" sz="1200" b="1" i="1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8 800,0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</a:t>
                      </a:r>
                      <a:endParaRPr lang="ru-RU" sz="1100" b="1" i="0" u="none" strike="noStrike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l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 программа "Предоставление социальных выплат молодым семьям на улучшение жилищных условий   в Сысертском городском округе   на 2015 - 2024 годы "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4 600,0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4 600,0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4 600,0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37 1</a:t>
                      </a:r>
                      <a:endParaRPr lang="ru-RU" sz="1100" b="0" i="0" u="none" strike="noStrike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252000" algn="l" rtl="0" eaLnBrk="1" fontAlgn="ctr" latinLnBrk="0" hangingPunct="1"/>
                      <a:r>
                        <a:rPr kumimoji="0" lang="ru-RU" sz="1100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"Обеспечение жильем молодых семей"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6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37 3</a:t>
                      </a:r>
                      <a:endParaRPr lang="ru-RU" sz="1100" b="0" i="0" u="none" strike="noStrike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252000" algn="l" rtl="0" eaLnBrk="1" fontAlgn="ctr" latinLnBrk="0" hangingPunct="1"/>
                      <a:r>
                        <a:rPr kumimoji="0" lang="ru-RU" sz="1100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"Предоставление региональной и муниципальной поддержки молодым семьям на улучшение жилищных условий"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1 100,0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1 100,0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1 100,0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4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54 0</a:t>
                      </a:r>
                      <a:endParaRPr lang="ru-RU" sz="1100" b="1" i="0" u="none" strike="noStrike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l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"Улучшение жилищных условий граждан, проживающих на территории Сысертского городского округа" на 2018-2025 годы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48 950,0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48 950,0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2 200,0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543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54 1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252000" algn="l" fontAlgn="t"/>
                      <a:r>
                        <a:rPr kumimoji="0" lang="ru-RU" sz="1100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"Обеспечение малоимущих граждан жилыми помещениями по договорам социального найма муниципального жилищного фонда"</a:t>
                      </a:r>
                    </a:p>
                  </a:txBody>
                  <a:tcPr marL="0" marR="0" marT="0" marB="0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46 750,0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46 750,0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704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54 2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252000" algn="l" rtl="0" eaLnBrk="1" fontAlgn="ctr" latinLnBrk="0" hangingPunct="1"/>
                      <a:r>
                        <a:rPr kumimoji="0" lang="ru-RU" sz="1100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"Формирование  жилищного фонда Сысертского городского округа для переселения граждан  из аварийного жилищного фонда" на 2018-2025 годы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1 900,0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1 900,0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1 900,0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307113"/>
                  </a:ext>
                </a:extLst>
              </a:tr>
              <a:tr h="539408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54 3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252000" algn="l" rtl="0" eaLnBrk="1" fontAlgn="ctr" latinLnBrk="0" hangingPunct="1"/>
                      <a:r>
                        <a:rPr kumimoji="0" lang="ru-RU" sz="1100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«Обеспечение реализации Муниципальной программы "Улучшение жилищных условий граждан, проживающих на территории Сысертского городского округа" на 2015-2020 годы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l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"Устойчивое развитие сельских территорий Сысертского городского округа" на 2015-2024 годы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408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57 1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252000" algn="l" rtl="0" eaLnBrk="1" fontAlgn="ctr" latinLnBrk="0" hangingPunct="1"/>
                      <a:r>
                        <a:rPr kumimoji="0" lang="ru-RU" sz="1100" u="none" strike="noStrike" kern="12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"Улучшение жилищных условий граждан, проживающих в сельской местности на территории Сысертского городского округа, в том числе молодых семей и молодых специалистов" на 2015-2024 годы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42416" y="990925"/>
            <a:ext cx="1805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(тысяч  рублей)</a:t>
            </a: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681" y="101092"/>
            <a:ext cx="723928" cy="11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5037265" y="163581"/>
            <a:ext cx="1667554" cy="1187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907">
            <a:off x="6853297" y="185458"/>
            <a:ext cx="1719257" cy="118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226" y="173930"/>
            <a:ext cx="4785918" cy="1833719"/>
          </a:xfrm>
        </p:spPr>
        <p:txBody>
          <a:bodyPr anchor="t" anchorCtr="0">
            <a:normAutofit/>
          </a:bodyPr>
          <a:lstStyle/>
          <a:p>
            <a:pPr algn="ctr"/>
            <a:r>
              <a:rPr lang="ru-RU" sz="2000" b="1" dirty="0">
                <a:latin typeface="+mn-lt"/>
              </a:rPr>
              <a:t> </a:t>
            </a:r>
            <a:r>
              <a:rPr lang="ru-RU" sz="1800" b="1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жилищно-коммунального хозяйства, энергосбережения и повышения энергоэффективности в Сысертском городском округе» на 2018-2024 годы</a:t>
            </a:r>
            <a:r>
              <a:rPr lang="ru-RU" sz="18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3930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10" y="2438536"/>
            <a:ext cx="8579969" cy="6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80" y="404664"/>
            <a:ext cx="3011404" cy="17859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7158" y="1504840"/>
            <a:ext cx="56538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Постановлением Администрации Сысертского городского округа от 16.11.2020 №  2125 </a:t>
            </a:r>
            <a: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http://admsysert.ru/economics/municipal-programs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3709" y="2311920"/>
            <a:ext cx="8501122" cy="4103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Оценка расходных полномочий на мероприятия по энергосбережению и повышению энергетической эффективности в целях организации в границах городских округов электро-, тепло-, газо- и водоснабжения населения, водоотведения, снабжения населения топливом, реализации муниципальных программ в области энергосбережения и повышения энергетической эффективности определяется с учетом :</a:t>
            </a:r>
          </a:p>
          <a:p>
            <a:pPr marL="268288" indent="-173038" algn="just">
              <a:buFont typeface="Wingdings" pitchFamily="2" charset="2"/>
              <a:buChar char="Ø"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годовой расчетной величины стоимости коммунальных услуг, оплачиваемая населением в городском округе, рассчитанная Министерством энергетики и жилищно-коммунального хозяйства Свердловской области на 2021 год как сумма доходов от населения исходя из средних величин платежей граждан в ценах 2020 года по коммунальным услугам (холодное и горячее водоснабжение, водоотведение, газо- и электроснабжение, центральное отопление)   51 982,0 рубля; </a:t>
            </a:r>
          </a:p>
          <a:p>
            <a:pPr marL="268288" indent="-173038" algn="just">
              <a:buFont typeface="Wingdings" pitchFamily="2" charset="2"/>
              <a:buChar char="Ø"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коэффициента нагрузки на инженерную инфраструктуру в  городском  округе,  определяемый как отношение численности городского округа к  (62,1 тысячи человек)  к площади жилищного фонда городского округа на 01 января 2020 года по данным Территориального органа Федеральной службы государственной статистики по Свердловской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3168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одзаголовок 2"/>
          <p:cNvSpPr txBox="1">
            <a:spLocks/>
          </p:cNvSpPr>
          <p:nvPr/>
        </p:nvSpPr>
        <p:spPr>
          <a:xfrm>
            <a:off x="1403648" y="116632"/>
            <a:ext cx="7645899" cy="876300"/>
          </a:xfrm>
          <a:prstGeom prst="rect">
            <a:avLst/>
          </a:prstGeom>
          <a:effectLst/>
        </p:spPr>
        <p:txBody>
          <a:bodyPr anchor="ctr"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16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мероприятий по развитию жилищно-коммунального хозяйства, энергосбережения и повышения энергоэффективности в Сысертском городском округе</a:t>
            </a:r>
            <a:endParaRPr lang="ru-RU" sz="1600" b="1" dirty="0">
              <a:solidFill>
                <a:srgbClr val="0C525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03803739"/>
              </p:ext>
            </p:extLst>
          </p:nvPr>
        </p:nvGraphicFramePr>
        <p:xfrm>
          <a:off x="3491880" y="953702"/>
          <a:ext cx="5436096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0725" name="Группа 17"/>
          <p:cNvGrpSpPr>
            <a:grpSpLocks/>
          </p:cNvGrpSpPr>
          <p:nvPr/>
        </p:nvGrpSpPr>
        <p:grpSpPr bwMode="auto">
          <a:xfrm>
            <a:off x="4053787" y="4424183"/>
            <a:ext cx="1224000" cy="986849"/>
            <a:chOff x="3594397" y="3492031"/>
            <a:chExt cx="1221966" cy="734693"/>
          </a:xfrm>
        </p:grpSpPr>
        <p:sp>
          <p:nvSpPr>
            <p:cNvPr id="72" name="Овал 71"/>
            <p:cNvSpPr/>
            <p:nvPr/>
          </p:nvSpPr>
          <p:spPr>
            <a:xfrm>
              <a:off x="3697046" y="3492031"/>
              <a:ext cx="995254" cy="734693"/>
            </a:xfrm>
            <a:prstGeom prst="ellipse">
              <a:avLst/>
            </a:prstGeom>
            <a:solidFill>
              <a:srgbClr val="FF055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594397" y="3704493"/>
              <a:ext cx="1221966" cy="2800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1 666,0</a:t>
              </a:r>
            </a:p>
          </p:txBody>
        </p:sp>
      </p:grpSp>
      <p:grpSp>
        <p:nvGrpSpPr>
          <p:cNvPr id="30726" name="Группа 23"/>
          <p:cNvGrpSpPr>
            <a:grpSpLocks/>
          </p:cNvGrpSpPr>
          <p:nvPr/>
        </p:nvGrpSpPr>
        <p:grpSpPr bwMode="auto">
          <a:xfrm>
            <a:off x="2056835" y="5494267"/>
            <a:ext cx="2594837" cy="2078781"/>
            <a:chOff x="2359023" y="4293541"/>
            <a:chExt cx="2131593" cy="1333634"/>
          </a:xfrm>
        </p:grpSpPr>
        <p:sp>
          <p:nvSpPr>
            <p:cNvPr id="73" name="Овал 72"/>
            <p:cNvSpPr/>
            <p:nvPr/>
          </p:nvSpPr>
          <p:spPr>
            <a:xfrm>
              <a:off x="3685692" y="4293541"/>
              <a:ext cx="804924" cy="684809"/>
            </a:xfrm>
            <a:prstGeom prst="ellipse">
              <a:avLst/>
            </a:prstGeom>
            <a:solidFill>
              <a:srgbClr val="64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359023" y="5409977"/>
              <a:ext cx="1221966" cy="2171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 bwMode="auto">
          <a:xfrm>
            <a:off x="3436246" y="5843318"/>
            <a:ext cx="1428760" cy="3385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690,0</a:t>
            </a:r>
          </a:p>
        </p:txBody>
      </p:sp>
      <p:grpSp>
        <p:nvGrpSpPr>
          <p:cNvPr id="30735" name="Группа 42"/>
          <p:cNvGrpSpPr>
            <a:grpSpLocks/>
          </p:cNvGrpSpPr>
          <p:nvPr/>
        </p:nvGrpSpPr>
        <p:grpSpPr bwMode="auto">
          <a:xfrm>
            <a:off x="4225162" y="2292329"/>
            <a:ext cx="996818" cy="972000"/>
            <a:chOff x="3048984" y="1136021"/>
            <a:chExt cx="804924" cy="684809"/>
          </a:xfrm>
        </p:grpSpPr>
        <p:sp>
          <p:nvSpPr>
            <p:cNvPr id="44" name="Овал 43"/>
            <p:cNvSpPr/>
            <p:nvPr/>
          </p:nvSpPr>
          <p:spPr>
            <a:xfrm>
              <a:off x="3048984" y="1136021"/>
              <a:ext cx="804924" cy="684809"/>
            </a:xfrm>
            <a:prstGeom prst="ellipse">
              <a:avLst/>
            </a:prstGeom>
            <a:solidFill>
              <a:srgbClr val="92D37B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5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77525" y="1323420"/>
              <a:ext cx="748841" cy="238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solidFill>
                    <a:srgbClr val="2F2203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16 050,0</a:t>
              </a:r>
            </a:p>
          </p:txBody>
        </p:sp>
      </p:grpSp>
      <p:grpSp>
        <p:nvGrpSpPr>
          <p:cNvPr id="30737" name="Группа 49"/>
          <p:cNvGrpSpPr>
            <a:grpSpLocks/>
          </p:cNvGrpSpPr>
          <p:nvPr/>
        </p:nvGrpSpPr>
        <p:grpSpPr bwMode="auto">
          <a:xfrm>
            <a:off x="4225162" y="3313091"/>
            <a:ext cx="1125803" cy="987880"/>
            <a:chOff x="2904166" y="1113724"/>
            <a:chExt cx="863238" cy="684809"/>
          </a:xfrm>
        </p:grpSpPr>
        <p:sp>
          <p:nvSpPr>
            <p:cNvPr id="52" name="Овал 51"/>
            <p:cNvSpPr/>
            <p:nvPr/>
          </p:nvSpPr>
          <p:spPr>
            <a:xfrm>
              <a:off x="2933323" y="1113724"/>
              <a:ext cx="804924" cy="68480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04166" y="1321958"/>
              <a:ext cx="863238" cy="234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6 950,0</a:t>
              </a:r>
            </a:p>
          </p:txBody>
        </p:sp>
      </p:grpSp>
      <p:pic>
        <p:nvPicPr>
          <p:cNvPr id="42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316" y="196791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5367491"/>
            <a:ext cx="2909112" cy="127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192716858"/>
              </p:ext>
            </p:extLst>
          </p:nvPr>
        </p:nvGraphicFramePr>
        <p:xfrm>
          <a:off x="175618" y="1299370"/>
          <a:ext cx="378498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30724" name="Группа 12"/>
          <p:cNvGrpSpPr>
            <a:grpSpLocks/>
          </p:cNvGrpSpPr>
          <p:nvPr/>
        </p:nvGrpSpPr>
        <p:grpSpPr bwMode="auto">
          <a:xfrm>
            <a:off x="3336792" y="1177638"/>
            <a:ext cx="1574800" cy="972000"/>
            <a:chOff x="2840463" y="1136021"/>
            <a:chExt cx="1221966" cy="684809"/>
          </a:xfrm>
        </p:grpSpPr>
        <p:sp>
          <p:nvSpPr>
            <p:cNvPr id="51" name="Овал 50"/>
            <p:cNvSpPr/>
            <p:nvPr/>
          </p:nvSpPr>
          <p:spPr>
            <a:xfrm>
              <a:off x="3048984" y="1136021"/>
              <a:ext cx="804924" cy="684809"/>
            </a:xfrm>
            <a:prstGeom prst="ellipse">
              <a:avLst/>
            </a:prstGeom>
            <a:solidFill>
              <a:srgbClr val="C3814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840463" y="1332332"/>
              <a:ext cx="1221966" cy="26020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37 210,0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72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36215"/>
            <a:ext cx="5976664" cy="982462"/>
          </a:xfrm>
          <a:effectLst/>
        </p:spPr>
        <p:txBody>
          <a:bodyPr anchor="t" anchorCtr="0">
            <a:noAutofit/>
          </a:bodyPr>
          <a:lstStyle/>
          <a:p>
            <a:pPr algn="ctr"/>
            <a:r>
              <a:rPr lang="ru-RU" sz="18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 обеспечение мероприятий направленных на обеспечение формирование современной городской среды и функционирования городского хозяйства  на территории Сысертского городского округа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499016"/>
              </p:ext>
            </p:extLst>
          </p:nvPr>
        </p:nvGraphicFramePr>
        <p:xfrm>
          <a:off x="271632" y="1481267"/>
          <a:ext cx="7886109" cy="310957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495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29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Код</a:t>
                      </a:r>
                      <a:endParaRPr lang="ru-RU" sz="11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 </a:t>
                      </a:r>
                      <a:endParaRPr lang="ru-RU" sz="11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 </a:t>
                      </a:r>
                      <a:endParaRPr lang="ru-RU" sz="11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1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1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100" b="1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973">
                <a:tc gridSpan="2">
                  <a:txBody>
                    <a:bodyPr/>
                    <a:lstStyle/>
                    <a:p>
                      <a:pPr marL="180000" indent="0" algn="l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Финансирование мероприятий направленных на обеспечение формирование современной городской среды и функционирования городского хозяйства  на территории Сысертского городского округа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 hMerge="1">
                  <a:txBody>
                    <a:bodyPr/>
                    <a:lstStyle/>
                    <a:p>
                      <a:pPr marL="95250" indent="0" algn="l" rtl="0" eaLnBrk="1" fontAlgn="ctr" latinLnBrk="0" hangingPunct="1"/>
                      <a:endParaRPr kumimoji="0" lang="ru-RU" sz="1200" b="1" i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246 863,5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101 000,0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92 000,0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92 000,0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52 0</a:t>
                      </a:r>
                      <a:endParaRPr lang="ru-RU" sz="11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l" rtl="0" eaLnBrk="1" fontAlgn="ctr" latinLnBrk="0" hangingPunct="1"/>
                      <a:r>
                        <a:rPr kumimoji="0" lang="ru-RU" sz="1100" b="0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«Формирование современной городской среды в Сысертском городском округе» на 2018-2022 годы»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104 052,00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46 760,00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36 760,00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36 760,00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</a:t>
                      </a:r>
                      <a:endParaRPr lang="ru-RU" sz="1100" b="0" i="0" u="none" strike="noStrike" dirty="0">
                        <a:solidFill>
                          <a:srgbClr val="0A5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l" rtl="0" eaLnBrk="1" fontAlgn="ctr" latinLnBrk="0" hangingPunct="1"/>
                      <a:r>
                        <a:rPr kumimoji="0" lang="ru-RU" sz="1100" b="0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Муниципальная программа «Обеспечение функционирования городского хозяйства  на территории Сысертского городского округа  </a:t>
                      </a:r>
                    </a:p>
                    <a:p>
                      <a:pPr marL="95250" indent="0" algn="l" rtl="0" eaLnBrk="1" fontAlgn="ctr" latinLnBrk="0" hangingPunct="1"/>
                      <a:r>
                        <a:rPr kumimoji="0" lang="ru-RU" sz="1100" b="0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2018 - 2024 годы»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129 411,50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49 240,0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49 240,0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49 240,0</a:t>
                      </a:r>
                    </a:p>
                  </a:txBody>
                  <a:tcPr marL="7620" marR="7620" marT="762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l" rtl="0" eaLnBrk="1" fontAlgn="ctr" latinLnBrk="0" hangingPunct="1"/>
                      <a:r>
                        <a:rPr kumimoji="0" lang="ru-RU" sz="1100" b="0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Муниципальная программа «Обеспечение рационального и безопасного природопользования на территории Сысертского городского округа» на 2018-2024 годы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8 700,0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5 000,0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5 000,0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/>
                      <a:r>
                        <a:rPr kumimoji="0" lang="ru-RU" sz="1100" b="1" i="1" u="none" strike="noStrike" kern="1200" dirty="0">
                          <a:solidFill>
                            <a:srgbClr val="0A5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5 000,0</a:t>
                      </a:r>
                    </a:p>
                  </a:txBody>
                  <a:tcPr marL="0" marR="0" marT="0" marB="0" anchor="ctr"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50835" y="1309197"/>
            <a:ext cx="13941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>
                <a:solidFill>
                  <a:srgbClr val="0A5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(тысяч  рублей)</a:t>
            </a:r>
          </a:p>
        </p:txBody>
      </p:sp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77" y="156056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62EA5B-DEB8-4231-BC95-69D85253C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10" y="104920"/>
            <a:ext cx="1906548" cy="12450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B354F0-DC66-4B52-B3C2-EC0CCD8520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14" y="4992590"/>
            <a:ext cx="2160000" cy="14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9AF92D-1480-4966-A02A-13E02D8AE1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" y="4980419"/>
            <a:ext cx="2160000" cy="14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2F93646-FF25-45AA-BFBD-D94E3D4685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992590"/>
            <a:ext cx="1740397" cy="14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E2FA0D8-345B-4A50-9831-AACA75A71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74" y="4980419"/>
            <a:ext cx="223042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45" y="221750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87368" y="1616631"/>
            <a:ext cx="5564206" cy="2308324"/>
          </a:xfrm>
          <a:prstGeom prst="rect">
            <a:avLst/>
          </a:prstGeom>
        </p:spPr>
        <p:txBody>
          <a:bodyPr wrap="square" lIns="0" rIns="72000">
            <a:spAutoFit/>
          </a:bodyPr>
          <a:lstStyle/>
          <a:p>
            <a:r>
              <a:rPr lang="ru-RU" sz="1600" b="1" i="1" dirty="0">
                <a:solidFill>
                  <a:srgbClr val="0A5066"/>
                </a:solidFill>
                <a:latin typeface="Times New Roman" pitchFamily="18" charset="0"/>
                <a:cs typeface="Times New Roman" pitchFamily="18" charset="0"/>
              </a:rPr>
              <a:t>Оценка расходных полномочий на мероприятия по благоустройству Сысертского городского округа  определяется с учетом показателей общей площади земель застройки в категории «земли населенных пунктов» по данным Управления Федеральной службы государственной регистрации, кадастра и картографии по Свердловской области  по состоянию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>
                <a:solidFill>
                  <a:srgbClr val="0A5066"/>
                </a:solidFill>
                <a:latin typeface="Times New Roman" pitchFamily="18" charset="0"/>
                <a:cs typeface="Times New Roman" pitchFamily="18" charset="0"/>
              </a:rPr>
              <a:t>на 1 января 2021 года – 4 537,0 га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>
                <a:solidFill>
                  <a:srgbClr val="0A5066"/>
                </a:solidFill>
                <a:latin typeface="Times New Roman" pitchFamily="18" charset="0"/>
                <a:cs typeface="Times New Roman" pitchFamily="18" charset="0"/>
              </a:rPr>
              <a:t>на 1 января 2020 года – 3 046,0 га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259632" y="219866"/>
            <a:ext cx="7733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ru-RU" sz="2000" b="1" cap="none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благоустройству и формирование современной городской среды и функционирования городского хозяйства  на территории Сысертского городского округа</a:t>
            </a:r>
            <a:br>
              <a:rPr lang="ru-RU" sz="2000" b="1" cap="none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cap="none" dirty="0">
              <a:solidFill>
                <a:srgbClr val="0C52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311">
            <a:off x="263491" y="4819729"/>
            <a:ext cx="2465496" cy="1520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5B5F20-0FF4-49C1-9C31-0C4D96B7F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79" y="1301850"/>
            <a:ext cx="2777473" cy="41721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BCAEDE-9009-483D-A81C-986E66EEC3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2425519" y="4849918"/>
            <a:ext cx="2278800" cy="1519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F150B7-87F2-4EBD-9D6B-1D86A6F3F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4377277" y="4974011"/>
            <a:ext cx="1836119" cy="15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444863" y="297868"/>
            <a:ext cx="7560270" cy="510159"/>
          </a:xfrm>
          <a:prstGeom prst="rect">
            <a:avLst/>
          </a:prstGeom>
        </p:spPr>
        <p:txBody>
          <a:bodyPr anchor="ctr"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 обеспечение мероприятий направленных на  благоустройство территории Сысертского городского округа</a:t>
            </a:r>
            <a:endParaRPr lang="ru-RU" sz="2000" b="1" dirty="0">
              <a:solidFill>
                <a:srgbClr val="0C525C"/>
              </a:solidFill>
              <a:ea typeface="+mj-ea"/>
              <a:cs typeface="Trebuchet MS"/>
            </a:endParaRPr>
          </a:p>
        </p:txBody>
      </p:sp>
      <p:sp>
        <p:nvSpPr>
          <p:cNvPr id="48" name="Подзаголовок 2"/>
          <p:cNvSpPr txBox="1">
            <a:spLocks/>
          </p:cNvSpPr>
          <p:nvPr/>
        </p:nvSpPr>
        <p:spPr>
          <a:xfrm>
            <a:off x="857225" y="1071546"/>
            <a:ext cx="2495128" cy="738784"/>
          </a:xfrm>
          <a:prstGeom prst="rect">
            <a:avLst/>
          </a:prstGeom>
        </p:spPr>
        <p:txBody>
          <a:bodyPr anchor="ctr"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2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4405571" y="1126899"/>
            <a:ext cx="4414902" cy="1016217"/>
          </a:xfrm>
          <a:prstGeom prst="roundRect">
            <a:avLst/>
          </a:prstGeom>
          <a:solidFill>
            <a:srgbClr val="ECD214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проектов по благоустройству общественных территорий и обустройства мест массового отдыха населения Сысертского городского округа</a:t>
            </a:r>
          </a:p>
        </p:txBody>
      </p:sp>
      <p:grpSp>
        <p:nvGrpSpPr>
          <p:cNvPr id="2" name="Группа 19"/>
          <p:cNvGrpSpPr>
            <a:grpSpLocks/>
          </p:cNvGrpSpPr>
          <p:nvPr/>
        </p:nvGrpSpPr>
        <p:grpSpPr bwMode="auto">
          <a:xfrm>
            <a:off x="3428992" y="2285992"/>
            <a:ext cx="1379537" cy="815975"/>
            <a:chOff x="4012869" y="2881953"/>
            <a:chExt cx="1221966" cy="633920"/>
          </a:xfrm>
        </p:grpSpPr>
        <p:sp>
          <p:nvSpPr>
            <p:cNvPr id="58" name="Овал 57"/>
            <p:cNvSpPr/>
            <p:nvPr/>
          </p:nvSpPr>
          <p:spPr>
            <a:xfrm>
              <a:off x="4215553" y="2881953"/>
              <a:ext cx="777989" cy="633920"/>
            </a:xfrm>
            <a:prstGeom prst="ellipse">
              <a:avLst/>
            </a:prstGeom>
            <a:solidFill>
              <a:srgbClr val="D5B8E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012869" y="2912606"/>
              <a:ext cx="1221966" cy="454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30,9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млн. руб.</a:t>
              </a:r>
              <a:r>
                <a:rPr lang="ru-RU" sz="16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60" name="Скругленный прямоугольник 59"/>
          <p:cNvSpPr/>
          <p:nvPr/>
        </p:nvSpPr>
        <p:spPr bwMode="auto">
          <a:xfrm>
            <a:off x="4705647" y="2229632"/>
            <a:ext cx="4105597" cy="928694"/>
          </a:xfrm>
          <a:prstGeom prst="roundRect">
            <a:avLst/>
          </a:prstGeom>
          <a:solidFill>
            <a:srgbClr val="D5B8EA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 "Обеспечение функционирования городского хозяйства  на территории Сысертского городского округа  на 2018 - 2024 годы"</a:t>
            </a: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4929190" y="3357562"/>
            <a:ext cx="3891283" cy="1223566"/>
          </a:xfrm>
          <a:prstGeom prst="roundRect">
            <a:avLst/>
          </a:prstGeom>
          <a:solidFill>
            <a:srgbClr val="7E000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содержание, развитие и модернизация объектов наружного освещения территории Сысертского городского округа</a:t>
            </a:r>
          </a:p>
        </p:txBody>
      </p:sp>
      <p:grpSp>
        <p:nvGrpSpPr>
          <p:cNvPr id="3" name="Группа 81"/>
          <p:cNvGrpSpPr>
            <a:grpSpLocks/>
          </p:cNvGrpSpPr>
          <p:nvPr/>
        </p:nvGrpSpPr>
        <p:grpSpPr bwMode="auto">
          <a:xfrm>
            <a:off x="3929058" y="3500438"/>
            <a:ext cx="1148540" cy="762001"/>
            <a:chOff x="4117411" y="2881953"/>
            <a:chExt cx="1034011" cy="633920"/>
          </a:xfrm>
        </p:grpSpPr>
        <p:sp>
          <p:nvSpPr>
            <p:cNvPr id="83" name="Овал 82"/>
            <p:cNvSpPr/>
            <p:nvPr/>
          </p:nvSpPr>
          <p:spPr>
            <a:xfrm>
              <a:off x="4215553" y="2881953"/>
              <a:ext cx="777989" cy="633920"/>
            </a:xfrm>
            <a:prstGeom prst="ellipse">
              <a:avLst/>
            </a:prstGeom>
            <a:solidFill>
              <a:srgbClr val="7E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117411" y="2918237"/>
              <a:ext cx="1034011" cy="4608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14,25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млн. руб.</a:t>
              </a:r>
              <a:r>
                <a:rPr lang="ru-RU" sz="16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0" name="Группа 99"/>
          <p:cNvGrpSpPr>
            <a:grpSpLocks/>
          </p:cNvGrpSpPr>
          <p:nvPr/>
        </p:nvGrpSpPr>
        <p:grpSpPr bwMode="auto">
          <a:xfrm>
            <a:off x="5072065" y="4714884"/>
            <a:ext cx="3748408" cy="857256"/>
            <a:chOff x="5208575" y="4365104"/>
            <a:chExt cx="3275654" cy="460842"/>
          </a:xfrm>
        </p:grpSpPr>
        <p:sp>
          <p:nvSpPr>
            <p:cNvPr id="101" name="Скругленный прямоугольник 100"/>
            <p:cNvSpPr/>
            <p:nvPr/>
          </p:nvSpPr>
          <p:spPr>
            <a:xfrm>
              <a:off x="5208576" y="4365104"/>
              <a:ext cx="3275653" cy="46084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208575" y="4454889"/>
              <a:ext cx="3258885" cy="3143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2">
                      <a:lumMod val="10000"/>
                      <a:lumOff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Организация содержания мест захоронения.</a:t>
              </a:r>
            </a:p>
          </p:txBody>
        </p:sp>
      </p:grpSp>
      <p:grpSp>
        <p:nvGrpSpPr>
          <p:cNvPr id="12" name="Группа 105"/>
          <p:cNvGrpSpPr>
            <a:grpSpLocks/>
          </p:cNvGrpSpPr>
          <p:nvPr/>
        </p:nvGrpSpPr>
        <p:grpSpPr bwMode="auto">
          <a:xfrm>
            <a:off x="4070027" y="4714884"/>
            <a:ext cx="1143008" cy="785818"/>
            <a:chOff x="3993564" y="2881953"/>
            <a:chExt cx="1221966" cy="633920"/>
          </a:xfrm>
        </p:grpSpPr>
        <p:sp>
          <p:nvSpPr>
            <p:cNvPr id="107" name="Овал 106"/>
            <p:cNvSpPr/>
            <p:nvPr/>
          </p:nvSpPr>
          <p:spPr>
            <a:xfrm>
              <a:off x="4215553" y="2881953"/>
              <a:ext cx="777989" cy="63392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993564" y="2961477"/>
              <a:ext cx="1221966" cy="3724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2,5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млн. руб.</a:t>
              </a:r>
              <a:r>
                <a:rPr lang="ru-RU" sz="105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+mn-cs"/>
                </a:rPr>
                <a:t>.</a:t>
              </a:r>
            </a:p>
          </p:txBody>
        </p:sp>
      </p:grpSp>
      <p:pic>
        <p:nvPicPr>
          <p:cNvPr id="56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645" y="116260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Группа 99"/>
          <p:cNvGrpSpPr>
            <a:grpSpLocks/>
          </p:cNvGrpSpPr>
          <p:nvPr/>
        </p:nvGrpSpPr>
        <p:grpSpPr bwMode="auto">
          <a:xfrm>
            <a:off x="5072066" y="5780618"/>
            <a:ext cx="3605531" cy="785818"/>
            <a:chOff x="5208576" y="4365104"/>
            <a:chExt cx="3275653" cy="460842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5208576" y="4365104"/>
              <a:ext cx="3275653" cy="46084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16960" y="4431409"/>
              <a:ext cx="3258885" cy="2707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Организация благоустройства и озеленение территории Сысертского городского округа</a:t>
              </a:r>
            </a:p>
          </p:txBody>
        </p:sp>
      </p:grpSp>
      <p:grpSp>
        <p:nvGrpSpPr>
          <p:cNvPr id="16" name="Группа 105"/>
          <p:cNvGrpSpPr>
            <a:grpSpLocks/>
          </p:cNvGrpSpPr>
          <p:nvPr/>
        </p:nvGrpSpPr>
        <p:grpSpPr bwMode="auto">
          <a:xfrm>
            <a:off x="4169862" y="5866731"/>
            <a:ext cx="1071570" cy="705542"/>
            <a:chOff x="4022067" y="2881953"/>
            <a:chExt cx="1221966" cy="633920"/>
          </a:xfrm>
        </p:grpSpPr>
        <p:sp>
          <p:nvSpPr>
            <p:cNvPr id="65" name="Овал 64"/>
            <p:cNvSpPr/>
            <p:nvPr/>
          </p:nvSpPr>
          <p:spPr>
            <a:xfrm>
              <a:off x="4215553" y="2881953"/>
              <a:ext cx="777989" cy="63392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022067" y="2950206"/>
              <a:ext cx="1221966" cy="4148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1,59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млн. руб..</a:t>
              </a:r>
            </a:p>
          </p:txBody>
        </p:sp>
      </p:grp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3936716018"/>
              </p:ext>
            </p:extLst>
          </p:nvPr>
        </p:nvGraphicFramePr>
        <p:xfrm>
          <a:off x="260315" y="1362730"/>
          <a:ext cx="3571900" cy="351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4" name="Группа 15"/>
          <p:cNvGrpSpPr>
            <a:grpSpLocks/>
          </p:cNvGrpSpPr>
          <p:nvPr/>
        </p:nvGrpSpPr>
        <p:grpSpPr bwMode="auto">
          <a:xfrm>
            <a:off x="3143240" y="1142984"/>
            <a:ext cx="1377950" cy="893763"/>
            <a:chOff x="4087455" y="1367350"/>
            <a:chExt cx="1011030" cy="659943"/>
          </a:xfrm>
        </p:grpSpPr>
        <p:sp>
          <p:nvSpPr>
            <p:cNvPr id="30" name="Овал 29"/>
            <p:cNvSpPr/>
            <p:nvPr/>
          </p:nvSpPr>
          <p:spPr>
            <a:xfrm>
              <a:off x="4211958" y="1367350"/>
              <a:ext cx="762025" cy="659943"/>
            </a:xfrm>
            <a:prstGeom prst="ellipse">
              <a:avLst/>
            </a:prstGeom>
            <a:solidFill>
              <a:srgbClr val="ECD21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87455" y="1419643"/>
              <a:ext cx="1011030" cy="4317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solidFill>
                    <a:srgbClr val="C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46,76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n w="1905"/>
                  <a:solidFill>
                    <a:srgbClr val="C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млн. руб.</a:t>
              </a:r>
              <a:r>
                <a:rPr lang="ru-RU" sz="1100" b="1" dirty="0">
                  <a:ln w="1905"/>
                  <a:solidFill>
                    <a:schemeClr val="tx1">
                      <a:lumMod val="1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+mn-cs"/>
                </a:rPr>
                <a:t>.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B747A0-A7D1-41B4-BCE7-035857E582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427">
            <a:off x="136662" y="5071848"/>
            <a:ext cx="1835349" cy="12235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1F0BB7-8D0A-4582-8DA0-D59A912E0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2003088" y="5103015"/>
            <a:ext cx="1836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998" y="152038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27998" y="1628800"/>
            <a:ext cx="484805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A5066"/>
                </a:solidFill>
                <a:latin typeface="Times New Roman" pitchFamily="18" charset="0"/>
                <a:cs typeface="Times New Roman" pitchFamily="18" charset="0"/>
              </a:rPr>
              <a:t>Оценка расходных полномочий на дорожную деятельность в отношении автомобильных дорог местного значения в границах Сысертского городского округа  определяется с учетом :</a:t>
            </a:r>
          </a:p>
          <a:p>
            <a:pPr marL="268288" indent="-173038">
              <a:buFont typeface="Wingdings" pitchFamily="2" charset="2"/>
              <a:buChar char="Ø"/>
            </a:pPr>
            <a:r>
              <a:rPr lang="ru-RU" i="1" dirty="0">
                <a:solidFill>
                  <a:srgbClr val="0A5066"/>
                </a:solidFill>
                <a:latin typeface="Times New Roman" pitchFamily="18" charset="0"/>
                <a:cs typeface="Times New Roman" pitchFamily="18" charset="0"/>
              </a:rPr>
              <a:t>протяженности  автомобильных дорог местного значения в отношении автомобильных дорог местного значения городского округа  на 01 января 2020 года – по данным Территориального органа Федеральной службы государственной статистики по Свердловской области </a:t>
            </a:r>
          </a:p>
          <a:p>
            <a:pPr marL="268288" indent="-173038"/>
            <a:r>
              <a:rPr lang="ru-RU" i="1" dirty="0">
                <a:solidFill>
                  <a:srgbClr val="0A5066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ru-RU" b="1" i="1" dirty="0">
                <a:solidFill>
                  <a:srgbClr val="0A5066"/>
                </a:solidFill>
                <a:latin typeface="Times New Roman" pitchFamily="18" charset="0"/>
                <a:cs typeface="Times New Roman" pitchFamily="18" charset="0"/>
              </a:rPr>
              <a:t>475,90 км</a:t>
            </a:r>
            <a:r>
              <a:rPr lang="ru-RU" i="1" dirty="0">
                <a:solidFill>
                  <a:srgbClr val="0A5066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68288" indent="-173038">
              <a:buFont typeface="Wingdings" pitchFamily="2" charset="2"/>
              <a:buChar char="Ø"/>
            </a:pPr>
            <a:r>
              <a:rPr lang="ru-RU" i="1" dirty="0">
                <a:solidFill>
                  <a:srgbClr val="0A5066"/>
                </a:solidFill>
                <a:latin typeface="Times New Roman" pitchFamily="18" charset="0"/>
                <a:cs typeface="Times New Roman" pitchFamily="18" charset="0"/>
              </a:rPr>
              <a:t>категории автомобильных дорог местного значения -по данным Министерства транспорта и связи Свердловской области –</a:t>
            </a:r>
            <a:r>
              <a:rPr lang="en-US" b="1" i="1" dirty="0">
                <a:solidFill>
                  <a:srgbClr val="0A5066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i="1" dirty="0">
                <a:solidFill>
                  <a:srgbClr val="0A5066"/>
                </a:solidFill>
                <a:latin typeface="Times New Roman" pitchFamily="18" charset="0"/>
                <a:cs typeface="Times New Roman" pitchFamily="18" charset="0"/>
              </a:rPr>
              <a:t> категория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89019" y="204015"/>
            <a:ext cx="7733337" cy="120802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ru-RU" sz="20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 (дорожные фонды) в рамках  муниципальная программа «Обеспечение функционирования городского хозяйства  на территории Сысертского городского округа  на 2018 - 2024 годы"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0527">
            <a:off x="5402289" y="1721951"/>
            <a:ext cx="3420069" cy="22800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546">
            <a:off x="5209478" y="4338541"/>
            <a:ext cx="3472260" cy="17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1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4572000" y="4300704"/>
            <a:ext cx="4397871" cy="1288460"/>
          </a:xfrm>
          <a:prstGeom prst="roundRect">
            <a:avLst/>
          </a:prstGeom>
          <a:solidFill>
            <a:srgbClr val="00421E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направленные на реализацию мер по обеспечению безопасности дорожного движения на территории Сысертского городского округа : установка дорожных знаков, обслуживание светофорных объектов, устройство тротуаров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96185" y="-16431"/>
            <a:ext cx="7826242" cy="709127"/>
          </a:xfrm>
          <a:prstGeom prst="rect">
            <a:avLst/>
          </a:prstGeom>
        </p:spPr>
        <p:txBody>
          <a:bodyPr anchor="ctr"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0C5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дорожного хозяйства </a:t>
            </a:r>
            <a:endParaRPr lang="ru-RU" sz="2800" b="1" dirty="0">
              <a:solidFill>
                <a:srgbClr val="0C525C"/>
              </a:solidFill>
              <a:ea typeface="+mj-ea"/>
              <a:cs typeface="Trebuchet MS"/>
            </a:endParaRPr>
          </a:p>
        </p:txBody>
      </p:sp>
      <p:sp>
        <p:nvSpPr>
          <p:cNvPr id="33803" name="TextBox 16"/>
          <p:cNvSpPr txBox="1">
            <a:spLocks noChangeArrowheads="1"/>
          </p:cNvSpPr>
          <p:nvPr/>
        </p:nvSpPr>
        <p:spPr bwMode="auto">
          <a:xfrm>
            <a:off x="219054" y="2248050"/>
            <a:ext cx="22126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</a:rPr>
              <a:t>(млн.  рублей)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652612" y="688706"/>
            <a:ext cx="4209444" cy="151216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автомобильных дорог общего пользования местного значения и искусственных сооружений, расположенных</a:t>
            </a:r>
            <a:endParaRPr lang="ru-RU" sz="1600" i="1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611805" y="2484691"/>
            <a:ext cx="4241249" cy="16561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6" name="Овал 65"/>
          <p:cNvSpPr/>
          <p:nvPr/>
        </p:nvSpPr>
        <p:spPr>
          <a:xfrm>
            <a:off x="3698008" y="2825441"/>
            <a:ext cx="1021412" cy="97468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3669169" y="2958841"/>
            <a:ext cx="1079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7 132,0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684880" y="2525049"/>
            <a:ext cx="4062024" cy="1615827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i="1" dirty="0">
                <a:solidFill>
                  <a:srgbClr val="1A1F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автомобильных дорог общего пользования местного значения и искусственных сооружений,  расположенных на них (зимняя механизированная уборка снега по населенным пунктам Сысертского городского округа; летняя механизированная уборка улиц; восстановление дорожной разметки; чистка водопропускных труб, кюветов и водоотводных канав, ямочный ремонт;  исправление профиля грунтовых автомобильных дорог</a:t>
            </a:r>
          </a:p>
        </p:txBody>
      </p:sp>
      <p:pic>
        <p:nvPicPr>
          <p:cNvPr id="77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497" y="155101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Скругленный прямоугольник 32"/>
          <p:cNvSpPr/>
          <p:nvPr/>
        </p:nvSpPr>
        <p:spPr>
          <a:xfrm>
            <a:off x="4639526" y="5927396"/>
            <a:ext cx="4354486" cy="742392"/>
          </a:xfrm>
          <a:prstGeom prst="roundRect">
            <a:avLst>
              <a:gd name="adj" fmla="val 13189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824612" y="5813646"/>
            <a:ext cx="828000" cy="828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12727" y="5935258"/>
            <a:ext cx="1079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chemeClr val="tx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6 968,0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"/>
                <a:solidFill>
                  <a:schemeClr val="tx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sz="1200" b="1" dirty="0">
                <a:ln w="1905"/>
                <a:solidFill>
                  <a:schemeClr val="tx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Овал 25"/>
          <p:cNvSpPr/>
          <p:nvPr/>
        </p:nvSpPr>
        <p:spPr>
          <a:xfrm>
            <a:off x="3698008" y="4360197"/>
            <a:ext cx="1012903" cy="1019080"/>
          </a:xfrm>
          <a:prstGeom prst="ellipse">
            <a:avLst/>
          </a:prstGeom>
          <a:solidFill>
            <a:srgbClr val="134520"/>
          </a:solidFill>
          <a:ln>
            <a:noFill/>
          </a:ln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569851" y="4558780"/>
            <a:ext cx="122196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5 000,0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sz="1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.</a:t>
            </a:r>
          </a:p>
        </p:txBody>
      </p:sp>
      <p:sp>
        <p:nvSpPr>
          <p:cNvPr id="39" name="TextBox 16"/>
          <p:cNvSpPr txBox="1">
            <a:spLocks noChangeArrowheads="1"/>
          </p:cNvSpPr>
          <p:nvPr/>
        </p:nvSpPr>
        <p:spPr bwMode="auto">
          <a:xfrm>
            <a:off x="252118" y="1444790"/>
            <a:ext cx="3317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itchFamily="18" charset="0"/>
              </a:rPr>
              <a:t>Дорожный фонд (млн. рублей)</a:t>
            </a:r>
          </a:p>
        </p:txBody>
      </p:sp>
      <p:sp>
        <p:nvSpPr>
          <p:cNvPr id="40" name="TextBox 16"/>
          <p:cNvSpPr txBox="1">
            <a:spLocks noChangeArrowheads="1"/>
          </p:cNvSpPr>
          <p:nvPr/>
        </p:nvSpPr>
        <p:spPr bwMode="auto">
          <a:xfrm>
            <a:off x="683568" y="1690787"/>
            <a:ext cx="3141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u="sng" dirty="0">
                <a:latin typeface="Times New Roman" pitchFamily="18" charset="0"/>
              </a:rPr>
              <a:t>2021 	2022   2023   2024</a:t>
            </a:r>
          </a:p>
        </p:txBody>
      </p:sp>
      <p:sp>
        <p:nvSpPr>
          <p:cNvPr id="41" name="TextBox 16"/>
          <p:cNvSpPr txBox="1">
            <a:spLocks noChangeArrowheads="1"/>
          </p:cNvSpPr>
          <p:nvPr/>
        </p:nvSpPr>
        <p:spPr bwMode="auto">
          <a:xfrm>
            <a:off x="683568" y="1940273"/>
            <a:ext cx="23879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</a:rPr>
              <a:t>62,0	70,7 	 70,7   70,7</a:t>
            </a:r>
          </a:p>
        </p:txBody>
      </p:sp>
      <p:sp>
        <p:nvSpPr>
          <p:cNvPr id="30" name="Овал 29"/>
          <p:cNvSpPr/>
          <p:nvPr/>
        </p:nvSpPr>
        <p:spPr>
          <a:xfrm>
            <a:off x="3639709" y="1012918"/>
            <a:ext cx="1089702" cy="9953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3597731" y="1242600"/>
            <a:ext cx="122196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110 900,0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sz="1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89489" y="5975426"/>
            <a:ext cx="3691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rgbClr val="1A1F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автомобильных дорог общего пользования местного значения и искусственных сооружений, расположенных на них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750327668"/>
              </p:ext>
            </p:extLst>
          </p:nvPr>
        </p:nvGraphicFramePr>
        <p:xfrm>
          <a:off x="219054" y="2248050"/>
          <a:ext cx="3472705" cy="2915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33" y="5090513"/>
            <a:ext cx="2243758" cy="149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2772ED-83FE-42F5-9DF3-DD6431915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3929">
            <a:off x="592696" y="2119020"/>
            <a:ext cx="3216166" cy="2564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171" y="214290"/>
            <a:ext cx="7517817" cy="1289686"/>
          </a:xfrm>
        </p:spPr>
        <p:txBody>
          <a:bodyPr anchor="t" anchorCtr="0">
            <a:noAutofit/>
          </a:bodyPr>
          <a:lstStyle/>
          <a:p>
            <a:pPr algn="ctr"/>
            <a:r>
              <a:rPr lang="ru-RU" sz="1800" b="1" cap="none" dirty="0">
                <a:solidFill>
                  <a:srgbClr val="0C525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организации транспортного обслуживания населения на территории Сысертского городского округа в рамках  муниципальной программы «Обеспечение функционирования городского хозяйства  на территории Сысертского городского округа  на 2018- 2024 годы» составило 27 000,0 тысяч рублей</a:t>
            </a:r>
          </a:p>
        </p:txBody>
      </p:sp>
      <p:pic>
        <p:nvPicPr>
          <p:cNvPr id="7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13" y="332656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1720879" y="3691889"/>
            <a:ext cx="2851121" cy="3018746"/>
            <a:chOff x="3296532" y="-104802"/>
            <a:chExt cx="2880000" cy="2880000"/>
          </a:xfrm>
        </p:grpSpPr>
        <p:sp>
          <p:nvSpPr>
            <p:cNvPr id="9" name="Shape 8"/>
            <p:cNvSpPr/>
            <p:nvPr/>
          </p:nvSpPr>
          <p:spPr>
            <a:xfrm rot="506980">
              <a:off x="3296532" y="-104802"/>
              <a:ext cx="2880000" cy="2880000"/>
            </a:xfrm>
            <a:prstGeom prst="gear6">
              <a:avLst/>
            </a:prstGeom>
            <a:blipFill rotWithShape="0">
              <a:blip r:embed="rId4"/>
              <a:tile tx="0" ty="0" sx="100000" sy="100000" flip="none" algn="tl"/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Shape 4"/>
            <p:cNvSpPr/>
            <p:nvPr/>
          </p:nvSpPr>
          <p:spPr>
            <a:xfrm rot="19852488">
              <a:off x="3826612" y="734746"/>
              <a:ext cx="1761528" cy="11910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>
                  <a:solidFill>
                    <a:srgbClr val="43120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Приобретение автобусов (лизинг)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rgbClr val="43120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Оплата в 2022 году             8 043,0 тыс. рублей</a:t>
              </a:r>
              <a:endParaRPr lang="ru-RU" sz="1400" b="1" kern="1200" dirty="0">
                <a:solidFill>
                  <a:srgbClr val="43120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890">
            <a:off x="6054164" y="1996498"/>
            <a:ext cx="2545338" cy="1909003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 rot="21070025">
            <a:off x="4932040" y="3284984"/>
            <a:ext cx="3168352" cy="3168032"/>
            <a:chOff x="445722" y="2044555"/>
            <a:chExt cx="2880000" cy="2880000"/>
          </a:xfrm>
        </p:grpSpPr>
        <p:sp>
          <p:nvSpPr>
            <p:cNvPr id="15" name="Shape 14"/>
            <p:cNvSpPr/>
            <p:nvPr/>
          </p:nvSpPr>
          <p:spPr>
            <a:xfrm rot="20231012">
              <a:off x="445722" y="2044555"/>
              <a:ext cx="2880000" cy="2880000"/>
            </a:xfrm>
            <a:prstGeom prst="gear6">
              <a:avLst/>
            </a:prstGeom>
            <a:blipFill rotWithShape="0">
              <a:blip r:embed="rId6"/>
              <a:tile tx="0" ty="0" sx="100000" sy="100000" flip="none" algn="tl"/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Shape 4"/>
            <p:cNvSpPr/>
            <p:nvPr/>
          </p:nvSpPr>
          <p:spPr>
            <a:xfrm rot="2194194">
              <a:off x="883085" y="2786400"/>
              <a:ext cx="1911605" cy="1345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rgbClr val="001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мероприятий, связанных с осуществлением регулярных перевозок пассажиров и багажа автомобильным транспортом по регулируемым тарифам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>
                  <a:solidFill>
                    <a:srgbClr val="001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18 957,0тыс. рублей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325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034" y="184533"/>
            <a:ext cx="7810254" cy="940211"/>
          </a:xfrm>
        </p:spPr>
        <p:txBody>
          <a:bodyPr anchor="t" anchorCtr="0">
            <a:noAutofit/>
          </a:bodyPr>
          <a:lstStyle/>
          <a:p>
            <a:pPr algn="ctr"/>
            <a:r>
              <a:rPr lang="ru-RU" sz="2000" b="1" cap="none" dirty="0">
                <a:solidFill>
                  <a:srgbClr val="0019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долговой политики </a:t>
            </a:r>
            <a:br>
              <a:rPr lang="ru-RU" sz="2000" b="1" cap="none" dirty="0">
                <a:solidFill>
                  <a:srgbClr val="0019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none" dirty="0">
                <a:solidFill>
                  <a:srgbClr val="0019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Сысертского городского округа на 2022 год </a:t>
            </a:r>
            <a:br>
              <a:rPr lang="ru-RU" sz="2000" b="1" cap="none" dirty="0">
                <a:solidFill>
                  <a:srgbClr val="0019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none" dirty="0">
                <a:solidFill>
                  <a:srgbClr val="0019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 2023 и 2024 годов.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620" y="98812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CF3EF5-B0A3-4DBB-A84F-A596158B32A0}"/>
              </a:ext>
            </a:extLst>
          </p:cNvPr>
          <p:cNvSpPr txBox="1"/>
          <p:nvPr/>
        </p:nvSpPr>
        <p:spPr>
          <a:xfrm>
            <a:off x="124957" y="1522284"/>
            <a:ext cx="8839531" cy="504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муниципальной долговой политики Сысертского городского округа являются частью бюджетной политики, непосредственно связаны с бюджетным процессом в Сысертском городском округе и способствуют решению задач, стоящих перед Сысертским городским округом. . </a:t>
            </a:r>
          </a:p>
          <a:p>
            <a:pPr lvl="0" algn="just">
              <a:lnSpc>
                <a:spcPct val="80000"/>
              </a:lnSpc>
            </a:pP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долговой политики направлена на обеспечение выполнения принятых долговых обязательств в среднесрочные и долгосрочные перспективы при наименьших затратах и разумной степени риска.</a:t>
            </a:r>
          </a:p>
          <a:p>
            <a:pPr lvl="0" algn="just">
              <a:lnSpc>
                <a:spcPct val="8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инструментами реализации долговой политики являются:</a:t>
            </a:r>
          </a:p>
          <a:p>
            <a:pPr lvl="0" algn="just">
              <a:lnSpc>
                <a:spcPct val="8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направление налоговых и неналоговых доходов, полученных в ходе исполнения местного бюджета сверх утвержденного решением Думы о бюджете на очередной финансовый год и плановый период объема указанных доходов, на досрочное погашение долговых обязательств;</a:t>
            </a:r>
          </a:p>
          <a:p>
            <a:pPr lvl="0" algn="just">
              <a:lnSpc>
                <a:spcPct val="8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принятие решений о привлечении заимствованных средств исходя из фактического исполнения областного бюджета, потребности в привлечении заемных средств и ситуации на финансовом рынке;</a:t>
            </a:r>
          </a:p>
          <a:p>
            <a:pPr lvl="0" algn="just">
              <a:lnSpc>
                <a:spcPct val="8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использование механизма привлечения краткосрочных бюджетных кредитов за счет средств областного бюджета на пополнение остатков средств на счете областного бюджета;</a:t>
            </a:r>
          </a:p>
          <a:p>
            <a:pPr lvl="0" algn="just">
              <a:lnSpc>
                <a:spcPct val="8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проведение работы по замещению ранее привлеченных кредитов на кредиты под более низкие процентные ставки при наличии благоприятной рыночной конъюнктуры;</a:t>
            </a:r>
          </a:p>
          <a:p>
            <a:pPr lvl="0" algn="just">
              <a:lnSpc>
                <a:spcPct val="8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обеспечение своевременного и полного учета долговых обязательств. </a:t>
            </a:r>
          </a:p>
          <a:p>
            <a:pPr lvl="0" algn="just">
              <a:lnSpc>
                <a:spcPct val="8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взвешенной долговой политики обеспечит необходимый объем финансирования расходов бюджета в социальной сфере, развитие социальной инфраструктуры и проведение мероприятий, направленных на социально-экономическое развитие Сысертского городского округа при сохранении сбалансированности бюджета и максимальной экономии бюджетных средств. </a:t>
            </a:r>
          </a:p>
          <a:p>
            <a:pPr lvl="0" algn="just">
              <a:lnSpc>
                <a:spcPct val="80000"/>
              </a:lnSpc>
            </a:pP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85E9AC-A35F-45FD-952A-E8164F224C9F}"/>
              </a:ext>
            </a:extLst>
          </p:cNvPr>
          <p:cNvSpPr/>
          <p:nvPr/>
        </p:nvSpPr>
        <p:spPr>
          <a:xfrm>
            <a:off x="169510" y="6112857"/>
            <a:ext cx="8750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Сысертского городского округа от  15.11.2021 года № 2458 «Об утверждении Основных направлений бюджетной и налоговой политики Сысертского городского округа на 2022 год и на плановый период 2023 и 2024 годов и долговой политики Сысертского городского округа на 2022 год и плановый период 2023 и 2024 годов»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6094" y="2181859"/>
            <a:ext cx="81371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муниципального долга Сысертского городского округа (в млн. руб.):</a:t>
            </a:r>
            <a:endParaRPr lang="ru-RU" i="1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0DE604C-49BE-48B9-8940-1B9250A35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725857"/>
              </p:ext>
            </p:extLst>
          </p:nvPr>
        </p:nvGraphicFramePr>
        <p:xfrm>
          <a:off x="827584" y="2697700"/>
          <a:ext cx="6238168" cy="670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3625">
                  <a:extLst>
                    <a:ext uri="{9D8B030D-6E8A-4147-A177-3AD203B41FA5}">
                      <a16:colId xmlns:a16="http://schemas.microsoft.com/office/drawing/2014/main" val="4185088808"/>
                    </a:ext>
                  </a:extLst>
                </a:gridCol>
                <a:gridCol w="575410">
                  <a:extLst>
                    <a:ext uri="{9D8B030D-6E8A-4147-A177-3AD203B41FA5}">
                      <a16:colId xmlns:a16="http://schemas.microsoft.com/office/drawing/2014/main" val="1134080597"/>
                    </a:ext>
                  </a:extLst>
                </a:gridCol>
                <a:gridCol w="576077">
                  <a:extLst>
                    <a:ext uri="{9D8B030D-6E8A-4147-A177-3AD203B41FA5}">
                      <a16:colId xmlns:a16="http://schemas.microsoft.com/office/drawing/2014/main" val="649878255"/>
                    </a:ext>
                  </a:extLst>
                </a:gridCol>
                <a:gridCol w="575410">
                  <a:extLst>
                    <a:ext uri="{9D8B030D-6E8A-4147-A177-3AD203B41FA5}">
                      <a16:colId xmlns:a16="http://schemas.microsoft.com/office/drawing/2014/main" val="1381393964"/>
                    </a:ext>
                  </a:extLst>
                </a:gridCol>
                <a:gridCol w="576077">
                  <a:extLst>
                    <a:ext uri="{9D8B030D-6E8A-4147-A177-3AD203B41FA5}">
                      <a16:colId xmlns:a16="http://schemas.microsoft.com/office/drawing/2014/main" val="3617384794"/>
                    </a:ext>
                  </a:extLst>
                </a:gridCol>
                <a:gridCol w="575410">
                  <a:extLst>
                    <a:ext uri="{9D8B030D-6E8A-4147-A177-3AD203B41FA5}">
                      <a16:colId xmlns:a16="http://schemas.microsoft.com/office/drawing/2014/main" val="724244329"/>
                    </a:ext>
                  </a:extLst>
                </a:gridCol>
                <a:gridCol w="576077">
                  <a:extLst>
                    <a:ext uri="{9D8B030D-6E8A-4147-A177-3AD203B41FA5}">
                      <a16:colId xmlns:a16="http://schemas.microsoft.com/office/drawing/2014/main" val="2152546374"/>
                    </a:ext>
                  </a:extLst>
                </a:gridCol>
                <a:gridCol w="610082">
                  <a:extLst>
                    <a:ext uri="{9D8B030D-6E8A-4147-A177-3AD203B41FA5}">
                      <a16:colId xmlns:a16="http://schemas.microsoft.com/office/drawing/2014/main" val="17956187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долгового обязательства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10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оценка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0055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129,0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71,4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46,4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22,6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  <a:endParaRPr lang="ru-RU" sz="110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1170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129,0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  <a:endParaRPr lang="ru-RU" sz="110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71,4</a:t>
                      </a:r>
                      <a:endParaRPr lang="ru-RU" sz="110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46,4</a:t>
                      </a:r>
                      <a:endParaRPr lang="ru-RU" sz="110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22,6</a:t>
                      </a:r>
                      <a:endParaRPr lang="ru-RU" sz="110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194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  <a:endParaRPr lang="ru-RU" sz="1100" dirty="0">
                        <a:solidFill>
                          <a:srgbClr val="00194C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408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37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7694" y="207821"/>
            <a:ext cx="7527608" cy="767995"/>
          </a:xfrm>
        </p:spPr>
        <p:txBody>
          <a:bodyPr>
            <a:noAutofit/>
          </a:bodyPr>
          <a:lstStyle/>
          <a:p>
            <a:pPr marL="0" algn="ctr">
              <a:defRPr/>
            </a:pPr>
            <a:r>
              <a:rPr lang="ru-RU" sz="3200" b="1" cap="none" dirty="0">
                <a:solidFill>
                  <a:srgbClr val="03181B"/>
                </a:solidFill>
                <a:latin typeface="Times New Roman" pitchFamily="18" charset="0"/>
                <a:cs typeface="Times New Roman" pitchFamily="18" charset="0"/>
              </a:rPr>
              <a:t>Сысертский городской округ</a:t>
            </a:r>
            <a:endParaRPr lang="ru-RU" sz="3200" cap="none" dirty="0">
              <a:solidFill>
                <a:srgbClr val="0318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483844"/>
            <a:ext cx="4536504" cy="3097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6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округа составляет                  62 753 человек, в том числе в г. Сысерть – 21 029 человек. Доля  </a:t>
            </a:r>
            <a:r>
              <a:rPr lang="ru-RU" sz="160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населения – </a:t>
            </a:r>
            <a:r>
              <a:rPr lang="ru-RU" sz="16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66,5%. Демографическая ситуация в Сысертском городском округе, как и в Свердловской области в целом, характеризуется естественной прибылью постоянного населения.</a:t>
            </a:r>
          </a:p>
          <a:p>
            <a:pPr indent="360000" algn="just"/>
            <a:r>
              <a:rPr lang="ru-RU" sz="1600" dirty="0">
                <a:solidFill>
                  <a:srgbClr val="0318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Административным центром является город Сысерть, расположенный в 43 км южнее                 г. Екатеринбурга, на берегу пруда, образованного слиянием двух рек - Сысерти (правый приток верхней части реки Исеть) и Черной.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1024" y="3573016"/>
            <a:ext cx="3781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особенностей Сысертского городского округа является то, что его населенные пункты находятся в непосредственной близости от Екатеринбурга и попадают в ареал влияния областного центра. Это дает возможность жителям муниципального образования пользоваться развитой инфраструктурой города Екатеринбурга и облегчает ситуацию с занятостью населения.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16000"/>
            <a:ext cx="766800" cy="126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581004"/>
            <a:ext cx="3010583" cy="1955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40" y="1503238"/>
            <a:ext cx="3461851" cy="17733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2834" y="0"/>
            <a:ext cx="7403430" cy="2995692"/>
          </a:xfrm>
        </p:spPr>
        <p:txBody>
          <a:bodyPr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  <a:defRPr/>
            </a:pPr>
            <a:endParaRPr lang="ru-RU" sz="2000" b="1" i="1" dirty="0">
              <a:ln>
                <a:gradFill>
                  <a:gsLst>
                    <a:gs pos="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chemeClr val="accent5">
                    <a:lumMod val="50000"/>
                    <a:alpha val="43000"/>
                  </a:schemeClr>
                </a:outerShdw>
                <a:reflection blurRad="6350" stA="60000" endA="900" endPos="60000" dist="29997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800" b="1" i="1" cap="none" dirty="0">
                <a:solidFill>
                  <a:srgbClr val="00194C"/>
                </a:solidFill>
                <a:effectLst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Информация в доступной для широкого круга пользователей форме раскрывает  особенности формирования бюджета на очередной финансовый год и плановый период</a:t>
            </a:r>
          </a:p>
          <a:p>
            <a:pPr algn="ctr"/>
            <a:r>
              <a:rPr lang="ru-RU" sz="22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r>
              <a: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 </a:t>
            </a:r>
          </a:p>
        </p:txBody>
      </p:sp>
      <p:pic>
        <p:nvPicPr>
          <p:cNvPr id="5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704" y="188640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1" y="6043166"/>
            <a:ext cx="535324" cy="50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5099" y="6069112"/>
            <a:ext cx="845890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размещена на сайте </a:t>
            </a:r>
            <a:r>
              <a:rPr lang="ru-RU" sz="19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http://adm.sysert.ru/fin-upravlenie/byudzhet</a:t>
            </a:r>
            <a:r>
              <a:rPr lang="en-US" b="1" i="1" u="sng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i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08" y="2075725"/>
            <a:ext cx="7014395" cy="357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effectLst/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sz="2200" b="1" i="1" cap="none" dirty="0">
                <a:solidFill>
                  <a:srgbClr val="0019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i="1" cap="none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Бюджет для граждан»</a:t>
            </a:r>
            <a:br>
              <a:rPr lang="ru-RU" sz="2700" b="1" i="1" cap="none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cap="none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подготовлен по проекту решения</a:t>
            </a:r>
            <a:br>
              <a:rPr lang="ru-RU" sz="2700" b="1" i="1" cap="none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cap="none" dirty="0">
                <a:solidFill>
                  <a:srgbClr val="00194C"/>
                </a:solidFill>
                <a:latin typeface="Times New Roman" pitchFamily="18" charset="0"/>
                <a:cs typeface="Times New Roman" pitchFamily="18" charset="0"/>
              </a:rPr>
              <a:t>«О бюджете Сысертского городского округа на 2022 год и плановый период 2023 и 2024 годов»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8640960" cy="30248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доступной для широкого круга пользователей форме раскрывается информация об особенностях формирования бюджета на предстоящий период.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Финансового управления: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624192, Свердловская область, город Сысерть, улица Ленина, 35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Финансового управления Челнокова Елена Петровна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(34374) 6-05-36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Е-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finupr_sysert@mail.ru</a:t>
            </a:r>
            <a:endParaRPr lang="ru-RU" sz="16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437112"/>
            <a:ext cx="5904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подготовлен:</a:t>
            </a:r>
          </a:p>
          <a:p>
            <a:pPr marL="0" indent="0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заместителем начальника  Финансового управления </a:t>
            </a:r>
          </a:p>
          <a:p>
            <a:pPr marL="0" indent="0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Стрелковой Светланой Юрьевной</a:t>
            </a:r>
          </a:p>
          <a:p>
            <a:pPr marL="0" indent="0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(343) 227-07-67 (доп. 109)</a:t>
            </a:r>
          </a:p>
          <a:p>
            <a:pPr marL="0" indent="0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заместителем начальника  Финансового управления -</a:t>
            </a:r>
          </a:p>
          <a:p>
            <a:pPr marL="0" indent="0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начальником  отдела экономики и прогнозирования доходов                        Бабаевой Ириной Анатольевной</a:t>
            </a:r>
          </a:p>
          <a:p>
            <a:pPr marL="0" indent="0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(34374) 6-01-85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81497"/>
            <a:ext cx="2555147" cy="22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8393" y="427413"/>
            <a:ext cx="5143536" cy="1140902"/>
          </a:xfrm>
          <a:effectLst>
            <a:outerShdw dist="35921" dir="2700000" algn="ctr" rotWithShape="0">
              <a:schemeClr val="bg2"/>
            </a:outerShdw>
          </a:effectLst>
        </p:spPr>
        <p:txBody>
          <a:bodyPr wrap="square" lIns="91440" tIns="45720" rIns="91440" bIns="45720" numCol="1" anchor="ctr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ru-RU" sz="2800" b="1" cap="none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Способы участия граждан </a:t>
            </a:r>
            <a:br>
              <a:rPr lang="ru-RU" sz="2800" b="1" cap="none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none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 общественном обсуждении бюджета </a:t>
            </a:r>
            <a:br>
              <a:rPr lang="ru-RU" sz="2800" b="1" cap="none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none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Сысертском городском округе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99792" y="3861048"/>
            <a:ext cx="5472608" cy="2780928"/>
          </a:xfrm>
          <a:effectLst/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 бюджета на 2022 год и плановый период 2023 и 2024 годов</a:t>
            </a:r>
            <a:endParaRPr lang="ru-RU" b="1" dirty="0">
              <a:ln>
                <a:solidFill>
                  <a:schemeClr val="accent4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b="1" i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Состоятся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декабря 2021 года в 17:00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адресу: город Сысерть, улица Ленина, 35, Администрация Сысертского городского округа, зал заседаний</a:t>
            </a:r>
            <a:endParaRPr lang="ru-RU" b="1" i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916832"/>
            <a:ext cx="8001056" cy="193899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952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городского округа на очередной финансовый год и плановый период и отчет о его исполнении: </a:t>
            </a:r>
          </a:p>
          <a:p>
            <a:pPr marL="43815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публикуются в средствах массовой информации;</a:t>
            </a:r>
          </a:p>
          <a:p>
            <a:pPr marL="43815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355600" algn="l"/>
              </a:tabLst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выносятся на публичные слушания в сроки, определенные бюджетным законодательством Российской Федерации и нормативными правовыми актами Сысертского городского округа.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229" y="285728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75146"/>
            <a:ext cx="1937981" cy="26011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92832"/>
            <a:ext cx="203454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729" y="189246"/>
            <a:ext cx="7668344" cy="14847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>
                <a:ln w="13335" cmpd="sng">
                  <a:noFill/>
                  <a:prstDash val="solid"/>
                </a:ln>
                <a:solidFill>
                  <a:srgbClr val="0C525C"/>
                </a:solidFill>
                <a:latin typeface="Times New Roman" panose="02020603050405020304" pitchFamily="18" charset="0"/>
                <a:cs typeface="Times New Roman" pitchFamily="18" charset="0"/>
              </a:rPr>
              <a:t>Бюджет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8228" y="2110428"/>
            <a:ext cx="8248430" cy="3006096"/>
          </a:xfrm>
        </p:spPr>
        <p:txBody>
          <a:bodyPr>
            <a:normAutofit fontScale="25000" lnSpcReduction="20000"/>
          </a:bodyPr>
          <a:lstStyle/>
          <a:p>
            <a:pPr marL="180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бюджеты появились в средние века. </a:t>
            </a:r>
          </a:p>
          <a:p>
            <a:pPr marL="180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«Бюджет» происходит от латинского </a:t>
            </a:r>
          </a:p>
          <a:p>
            <a:pPr marL="180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«bulga» – «кожаный мешок, ранец».</a:t>
            </a:r>
          </a:p>
          <a:p>
            <a:pPr marL="180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же понятие «бюджет» пришло из Англии.</a:t>
            </a:r>
          </a:p>
          <a:p>
            <a:pPr marL="180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Представляя в английском парламенте содержание доходов и расходов, канцлер  казначейства (министр финансов) открывал мешок с деньгами и документами (budget).  Эта процедура и называлась </a:t>
            </a:r>
          </a:p>
          <a:p>
            <a:pPr marL="180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«открытие бюджета</a:t>
            </a:r>
            <a:r>
              <a:rPr lang="ru-RU" sz="8000" b="1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ая прямоугольная выноска 3" descr="Государственные бюджеты появились&#10;в средние века. Слово «Бюджет» происходит от&#10;латинского «bulga» – «кожаный мешок, ранец».&#10;К нам же понятие «бюджет» пришло из Англии.&#10;Представляя в английском парламенте&#10;содержание доходов и расходов, канцлер&#10;казначейства (министр финансов) открывал&#10;мешок с деньгами и документами (budget). Эта&#10;процедура и называлась «открытие бюджета»&#10;&#10;"/>
          <p:cNvSpPr/>
          <p:nvPr/>
        </p:nvSpPr>
        <p:spPr>
          <a:xfrm rot="10800000">
            <a:off x="395536" y="1916832"/>
            <a:ext cx="8501122" cy="3723326"/>
          </a:xfrm>
          <a:prstGeom prst="wedgeRoundRectCallout">
            <a:avLst>
              <a:gd name="adj1" fmla="val -21293"/>
              <a:gd name="adj2" fmla="val 58215"/>
              <a:gd name="adj3" fmla="val 16667"/>
            </a:avLst>
          </a:prstGeom>
          <a:noFill/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8" descr="Сысерть (Свердлов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728" y="326793"/>
            <a:ext cx="76814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085184"/>
            <a:ext cx="201622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8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 advTm="1000">
        <p:randomBar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6|1.4|0.7"/>
</p:tagLst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2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17178</TotalTime>
  <Words>11014</Words>
  <Application>Microsoft Office PowerPoint</Application>
  <PresentationFormat>Экран (4:3)</PresentationFormat>
  <Paragraphs>1792</Paragraphs>
  <Slides>82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96" baseType="lpstr">
      <vt:lpstr>Arial</vt:lpstr>
      <vt:lpstr>Calibri</vt:lpstr>
      <vt:lpstr>Cambria</vt:lpstr>
      <vt:lpstr>Century</vt:lpstr>
      <vt:lpstr>Corbel</vt:lpstr>
      <vt:lpstr>Franklin Gothic Book</vt:lpstr>
      <vt:lpstr>Georgia</vt:lpstr>
      <vt:lpstr>Liberation Serif</vt:lpstr>
      <vt:lpstr>Times New Roman</vt:lpstr>
      <vt:lpstr>Trebuchet MS</vt:lpstr>
      <vt:lpstr>Wingdings</vt:lpstr>
      <vt:lpstr>Wingdings 2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Сысертский городской округ</vt:lpstr>
      <vt:lpstr>Сысертский городской округ</vt:lpstr>
      <vt:lpstr>Сысертский городской округ</vt:lpstr>
      <vt:lpstr>Бюджет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 </vt:lpstr>
      <vt:lpstr>Бюджет для граждан</vt:lpstr>
      <vt:lpstr>Обеспечение открытости и прозрачности</vt:lpstr>
      <vt:lpstr>Презентация PowerPoint</vt:lpstr>
      <vt:lpstr>Презентация PowerPoint</vt:lpstr>
      <vt:lpstr>Нормативная база формирования бюджета</vt:lpstr>
      <vt:lpstr>Презентация PowerPoint</vt:lpstr>
      <vt:lpstr>Этапы бюджетного процесса в Сысертском городском округе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бюджетной системы Российской Федерации </vt:lpstr>
      <vt:lpstr>Презентация PowerPoint</vt:lpstr>
      <vt:lpstr>Основные понятия и термины</vt:lpstr>
      <vt:lpstr>Презентация PowerPoint</vt:lpstr>
      <vt:lpstr>Этапы прохождения проекта решения о бюджете Сысертского городского округа</vt:lpstr>
      <vt:lpstr>Презентация PowerPoint</vt:lpstr>
      <vt:lpstr>Презентация PowerPoint</vt:lpstr>
      <vt:lpstr>Презентация PowerPoint</vt:lpstr>
      <vt:lpstr> Доходы бюджета - 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 (ст. 6, «Бюджетный кодекс Российской Федерации" от 31.07.1998 № 145-ФЗ)</vt:lpstr>
      <vt:lpstr>Основные налогоплательщики Сысертского городского округа</vt:lpstr>
      <vt:lpstr>Сравнение с другими округами Свердловской области Сысертский городской округ  доходы бюджетов в соответствии с оценкой на 2022 год (проект)</vt:lpstr>
      <vt:lpstr>Презентация PowerPoint</vt:lpstr>
      <vt:lpstr> Прогноз на среднесрочный период</vt:lpstr>
      <vt:lpstr>Доходы бюджета  Сысертского городского округа </vt:lpstr>
      <vt:lpstr>Презентация PowerPoint</vt:lpstr>
      <vt:lpstr>              </vt:lpstr>
      <vt:lpstr>Структура доходов бюджета Сысертского городского округа на 2022год</vt:lpstr>
      <vt:lpstr>Структура доходов бюджета   Сысертского городского округа на 2022 год</vt:lpstr>
      <vt:lpstr>Презентация PowerPoint</vt:lpstr>
      <vt:lpstr>Прогноз по основным налоговым доходам бюджета </vt:lpstr>
      <vt:lpstr>Прогноз по основным неналоговым доходам бюджета </vt:lpstr>
      <vt:lpstr>Оценка выпадающих доходов Сысертского городского округа от предоставления льгот по местным налогам</vt:lpstr>
      <vt:lpstr>Презентация PowerPoint</vt:lpstr>
      <vt:lpstr>Презентация PowerPoint</vt:lpstr>
      <vt:lpstr>Основные направления бюджетной политики                                Сысертского городского округа на 2022 год                                                          и плановый период 2023 и 2024 годов</vt:lpstr>
      <vt:lpstr>Расходы бюджета –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 (ст. 6, “Бюджетный кодекс российской федерации")</vt:lpstr>
      <vt:lpstr>Презентация PowerPoint</vt:lpstr>
      <vt:lpstr>Сравнительная характеристика структуры расходов бюджетов муниципальных образований по разделам на 2022 год</vt:lpstr>
      <vt:lpstr>Структура расходов Сысертского городского округа по разделам на 2022 год  в пределах расходных полномочий Сысертского городского округа по вопросам местного значения 1 604 214,0 тысяч рублей </vt:lpstr>
      <vt:lpstr>Ведомственная структура расходов бюджета Сысертского городского округа по главным распорядителям бюджетных средств на 2022 год и плановый период 2023 и 2024 года</vt:lpstr>
      <vt:lpstr>Структура расходов бюджета Сысертского городского округа в разрезе КОСГУ на 2022 год</vt:lpstr>
      <vt:lpstr>Муниципальные программы Сысертского городского округа,  утвержденные в соответствии с постановлением администрация Сысертского городского округа от 21.05.2014 №1498 «об утверждении порядка разработки и реализации муниципальных программ Сысертского городского округа и проведения оценки эффективности их реализации». </vt:lpstr>
      <vt:lpstr>Перечень муниципальных программ Сысертского городского округа, подлежащих реализации в 2022 году и плановом периоде 2023 и 2024 годов</vt:lpstr>
      <vt:lpstr>Муниципальная программа  «Развитие системы образования в Сысертском городском округе  на 2019-2024»</vt:lpstr>
      <vt:lpstr>Муниципальная программа  «Развитие системы образования в Сысертском городском округе на 2019 - 2024 годы»,  утверждена постановлением Администрации Сысертского городского округа от 23.03.2020 № 575 (с изменениями) http://admsysert.Ru/economics/municipal-programs </vt:lpstr>
      <vt:lpstr>Основные показатели в сфере образования Сысертского  городского округа</vt:lpstr>
      <vt:lpstr>Финансовое обеспечение мероприятий в сфере  образования Сысертского городского округа в 2020 - 2024 годах</vt:lpstr>
      <vt:lpstr>Муниципальная программа                         «Развитие культуры в Сысертском городском округе до 2024 года"</vt:lpstr>
      <vt:lpstr>Муниципальная программа «Развитие культуры в Сысертском городском округе до 2024 года»,  утверждена постановлением Администрации Сысертского городского округа 26.11.2014 №  3958 (с изменениями) http://admsysert.ru/economics/municipal-programs</vt:lpstr>
      <vt:lpstr>Сеть учреждений культуры в Сысертском городском округе</vt:lpstr>
      <vt:lpstr>Финансовое обеспечение мероприятий в сфере  культуры Сысертского городского округа в 2020 - 2023годах</vt:lpstr>
      <vt:lpstr>Муниципальная программа «Развитие физической культуры и спорта  в Сысертском городском округе   до 2024 года»</vt:lpstr>
      <vt:lpstr>Муниципальная программа «развитие физической культуры и спорта  в Сысертском городском округе   до 2024 года»,  утверждена постановлением администрации Сысертского городского округа 28.06.2018 года    №  1007 (с изменениями)  http://admsysert.Ru/economics/municipal-programs </vt:lpstr>
      <vt:lpstr>Основные показатели  в сфере физической культуры и спорта  Сысертского городского округа</vt:lpstr>
      <vt:lpstr>Количество спортивных сооружений  на территории Сысертского городского округа </vt:lpstr>
      <vt:lpstr>Презентация PowerPoint</vt:lpstr>
      <vt:lpstr>Муниципальная программа «Развитие молодежной и социальной политики в Сысертском городском округе  до 2024 года»</vt:lpstr>
      <vt:lpstr>Муниципальная программа «Развитие молодежной и социальной политики в Сысертском городском округе  до 2024 года",  утверждена постановлением Администрации Сысертского городского округа 16.06.2020 №  1094  http://admsysert.Ru/economics/municipal-programs</vt:lpstr>
      <vt:lpstr>Презентация PowerPoint</vt:lpstr>
      <vt:lpstr>Обеспечение населения доступным и комфортным жильем </vt:lpstr>
      <vt:lpstr> Муниципальная программа «Развитие жилищно-коммунального хозяйства, энергосбережения и повышения энергоэффективности в Сысертском городском округе» на 2018-2024 годы»</vt:lpstr>
      <vt:lpstr>Презентация PowerPoint</vt:lpstr>
      <vt:lpstr>Финансовое  обеспечение мероприятий направленных на обеспечение формирование современной городской среды и функционирования городского хозяйства  на территории Сысертского городского округа</vt:lpstr>
      <vt:lpstr>Мероприятия по благоустройству и формирование современной городской среды и функционирования городского хозяйства  на территории Сысертского городского округа </vt:lpstr>
      <vt:lpstr>Презентация PowerPoint</vt:lpstr>
      <vt:lpstr>Дорожное хозяйство (дорожные фонды) в рамках  муниципальная программа «Обеспечение функционирования городского хозяйства  на территории Сысертского городского округа  на 2018 - 2024 годы"</vt:lpstr>
      <vt:lpstr>Презентация PowerPoint</vt:lpstr>
      <vt:lpstr>Обеспечение организации транспортного обслуживания населения на территории Сысертского городского округа в рамках  муниципальной программы «Обеспечение функционирования городского хозяйства  на территории Сысертского городского округа  на 2018- 2024 годы» составило 27 000,0 тысяч рублей</vt:lpstr>
      <vt:lpstr>Основные направления долговой политики  Сысертского городского округа на 2022 год  и плановый период  2023 и 2024 годов.</vt:lpstr>
      <vt:lpstr>Презентация PowerPoint</vt:lpstr>
      <vt:lpstr>«Бюджет для граждан» подготовлен по проекту решения «О бюджете Сысертского городского округа на 2022 год и плановый период 2023 и 2024 годов»</vt:lpstr>
      <vt:lpstr>Способы участия граждан  в общественном обсуждении бюджета  Сысертском городском округе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Mama</dc:creator>
  <cp:lastModifiedBy>Стрелкова Светлана Юрьевна</cp:lastModifiedBy>
  <cp:revision>1063</cp:revision>
  <cp:lastPrinted>2021-12-14T10:12:04Z</cp:lastPrinted>
  <dcterms:created xsi:type="dcterms:W3CDTF">2008-11-09T12:30:13Z</dcterms:created>
  <dcterms:modified xsi:type="dcterms:W3CDTF">2021-12-15T04:24:47Z</dcterms:modified>
</cp:coreProperties>
</file>